
<file path=[Content_Types].xml><?xml version="1.0" encoding="utf-8"?>
<Types xmlns="http://schemas.openxmlformats.org/package/2006/content-types">
  <Default Extension="bin" ContentType="application/vnd.openxmlformats-officedocument.oleObject"/>
  <Default Extension="gif" ContentType="image/gif"/>
  <Default Extension="jfif" ContentType="image/pn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9.jfif" ContentType="image/jpeg"/>
  <Override PartName="/ppt/media/image42.jfif" ContentType="image/jpeg"/>
  <Override PartName="/ppt/media/image78.jpg" ContentType="image/png"/>
  <Override PartName="/ppt/media/image88.jpg" ContentType="image/png"/>
  <Override PartName="/ppt/media/image89.jpg" ContentType="image/png"/>
  <Override PartName="/ppt/media/image91.jfif" ContentType="image/jpeg"/>
  <Override PartName="/ppt/media/image115.jfif"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89"/>
  </p:notesMasterIdLst>
  <p:handoutMasterIdLst>
    <p:handoutMasterId r:id="rId90"/>
  </p:handoutMasterIdLst>
  <p:sldIdLst>
    <p:sldId id="257" r:id="rId5"/>
    <p:sldId id="304" r:id="rId6"/>
    <p:sldId id="305" r:id="rId7"/>
    <p:sldId id="307" r:id="rId8"/>
    <p:sldId id="306" r:id="rId9"/>
    <p:sldId id="351" r:id="rId10"/>
    <p:sldId id="272" r:id="rId11"/>
    <p:sldId id="273" r:id="rId12"/>
    <p:sldId id="266" r:id="rId13"/>
    <p:sldId id="310" r:id="rId14"/>
    <p:sldId id="308" r:id="rId15"/>
    <p:sldId id="312" r:id="rId16"/>
    <p:sldId id="282" r:id="rId17"/>
    <p:sldId id="314" r:id="rId18"/>
    <p:sldId id="315" r:id="rId19"/>
    <p:sldId id="318" r:id="rId20"/>
    <p:sldId id="289" r:id="rId21"/>
    <p:sldId id="319" r:id="rId22"/>
    <p:sldId id="320" r:id="rId23"/>
    <p:sldId id="321" r:id="rId24"/>
    <p:sldId id="322" r:id="rId25"/>
    <p:sldId id="323" r:id="rId26"/>
    <p:sldId id="324" r:id="rId27"/>
    <p:sldId id="325" r:id="rId28"/>
    <p:sldId id="326" r:id="rId29"/>
    <p:sldId id="327" r:id="rId30"/>
    <p:sldId id="329" r:id="rId31"/>
    <p:sldId id="330" r:id="rId32"/>
    <p:sldId id="331" r:id="rId33"/>
    <p:sldId id="328" r:id="rId34"/>
    <p:sldId id="334" r:id="rId35"/>
    <p:sldId id="333" r:id="rId36"/>
    <p:sldId id="337" r:id="rId37"/>
    <p:sldId id="336" r:id="rId38"/>
    <p:sldId id="339" r:id="rId39"/>
    <p:sldId id="341" r:id="rId40"/>
    <p:sldId id="399" r:id="rId41"/>
    <p:sldId id="342" r:id="rId42"/>
    <p:sldId id="345" r:id="rId43"/>
    <p:sldId id="346" r:id="rId44"/>
    <p:sldId id="347" r:id="rId45"/>
    <p:sldId id="349" r:id="rId46"/>
    <p:sldId id="350" r:id="rId47"/>
    <p:sldId id="352" r:id="rId48"/>
    <p:sldId id="353" r:id="rId49"/>
    <p:sldId id="354" r:id="rId50"/>
    <p:sldId id="355" r:id="rId51"/>
    <p:sldId id="356" r:id="rId52"/>
    <p:sldId id="335" r:id="rId53"/>
    <p:sldId id="357" r:id="rId54"/>
    <p:sldId id="360" r:id="rId55"/>
    <p:sldId id="361" r:id="rId56"/>
    <p:sldId id="362" r:id="rId57"/>
    <p:sldId id="363" r:id="rId58"/>
    <p:sldId id="364" r:id="rId59"/>
    <p:sldId id="365" r:id="rId60"/>
    <p:sldId id="366" r:id="rId61"/>
    <p:sldId id="367" r:id="rId62"/>
    <p:sldId id="368" r:id="rId63"/>
    <p:sldId id="375" r:id="rId64"/>
    <p:sldId id="373" r:id="rId65"/>
    <p:sldId id="374" r:id="rId66"/>
    <p:sldId id="376" r:id="rId67"/>
    <p:sldId id="378" r:id="rId68"/>
    <p:sldId id="369" r:id="rId69"/>
    <p:sldId id="380" r:id="rId70"/>
    <p:sldId id="379" r:id="rId71"/>
    <p:sldId id="381" r:id="rId72"/>
    <p:sldId id="384" r:id="rId73"/>
    <p:sldId id="385" r:id="rId74"/>
    <p:sldId id="386" r:id="rId75"/>
    <p:sldId id="387" r:id="rId76"/>
    <p:sldId id="389" r:id="rId77"/>
    <p:sldId id="390" r:id="rId78"/>
    <p:sldId id="392" r:id="rId79"/>
    <p:sldId id="391" r:id="rId80"/>
    <p:sldId id="394" r:id="rId81"/>
    <p:sldId id="393" r:id="rId82"/>
    <p:sldId id="395" r:id="rId83"/>
    <p:sldId id="396" r:id="rId84"/>
    <p:sldId id="397" r:id="rId85"/>
    <p:sldId id="298" r:id="rId86"/>
    <p:sldId id="293" r:id="rId87"/>
    <p:sldId id="39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810" autoAdjust="0"/>
  </p:normalViewPr>
  <p:slideViewPr>
    <p:cSldViewPr snapToGrid="0" showGuides="1">
      <p:cViewPr varScale="1">
        <p:scale>
          <a:sx n="72" d="100"/>
          <a:sy n="72" d="100"/>
        </p:scale>
        <p:origin x="660" y="78"/>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9/13/2023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9/13/2023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7.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fif"/><Relationship Id="rId1" Type="http://schemas.openxmlformats.org/officeDocument/2006/relationships/slideLayout" Target="../slideLayouts/slideLayout43.xml"/><Relationship Id="rId5" Type="http://schemas.openxmlformats.org/officeDocument/2006/relationships/image" Target="../media/image42.jfif"/><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2.xml"/><Relationship Id="rId5" Type="http://schemas.openxmlformats.org/officeDocument/2006/relationships/image" Target="../media/image51.JP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4.jp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9.jfif"/><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2.xml"/><Relationship Id="rId5" Type="http://schemas.openxmlformats.org/officeDocument/2006/relationships/image" Target="../media/image68.jp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image" Target="../media/image77.jf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0.webp"/><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91.jfif"/><Relationship Id="rId2" Type="http://schemas.openxmlformats.org/officeDocument/2006/relationships/image" Target="../media/image90.jp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42.xml"/><Relationship Id="rId5" Type="http://schemas.openxmlformats.org/officeDocument/2006/relationships/image" Target="../media/image98.png"/><Relationship Id="rId4" Type="http://schemas.openxmlformats.org/officeDocument/2006/relationships/image" Target="../media/image97.jpg"/></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104.webp"/><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39.xml"/><Relationship Id="rId5" Type="http://schemas.openxmlformats.org/officeDocument/2006/relationships/image" Target="../media/image108.jpg"/><Relationship Id="rId4" Type="http://schemas.openxmlformats.org/officeDocument/2006/relationships/image" Target="../media/image107.JPG"/></Relationships>
</file>

<file path=ppt/slides/_rels/slide8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39.xml"/><Relationship Id="rId5" Type="http://schemas.openxmlformats.org/officeDocument/2006/relationships/image" Target="../media/image112.jpg"/><Relationship Id="rId4" Type="http://schemas.openxmlformats.org/officeDocument/2006/relationships/image" Target="../media/image111.JPG"/></Relationships>
</file>

<file path=ppt/slides/_rels/slide82.xml.rels><?xml version="1.0" encoding="UTF-8" standalone="yes"?>
<Relationships xmlns="http://schemas.openxmlformats.org/package/2006/relationships"><Relationship Id="rId3" Type="http://schemas.openxmlformats.org/officeDocument/2006/relationships/image" Target="../media/image114.webp"/><Relationship Id="rId2" Type="http://schemas.openxmlformats.org/officeDocument/2006/relationships/image" Target="../media/image113.jpg"/><Relationship Id="rId1" Type="http://schemas.openxmlformats.org/officeDocument/2006/relationships/slideLayout" Target="../slideLayouts/slideLayout43.xml"/><Relationship Id="rId5" Type="http://schemas.openxmlformats.org/officeDocument/2006/relationships/image" Target="../media/image116.png"/><Relationship Id="rId4" Type="http://schemas.openxmlformats.org/officeDocument/2006/relationships/image" Target="../media/image115.jfif"/></Relationships>
</file>

<file path=ppt/slides/_rels/slide83.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118.png"/><Relationship Id="rId7" Type="http://schemas.openxmlformats.org/officeDocument/2006/relationships/oleObject" Target="../embeddings/oleObject1.bin"/><Relationship Id="rId2" Type="http://schemas.openxmlformats.org/officeDocument/2006/relationships/slideLayout" Target="../slideLayouts/slideLayout38.xml"/><Relationship Id="rId1" Type="http://schemas.openxmlformats.org/officeDocument/2006/relationships/vmlDrawing" Target="../drawings/vmlDrawing1.vml"/><Relationship Id="rId6" Type="http://schemas.openxmlformats.org/officeDocument/2006/relationships/image" Target="../media/image121.jfif"/><Relationship Id="rId11" Type="http://schemas.openxmlformats.org/officeDocument/2006/relationships/image" Target="../media/image124.jpeg"/><Relationship Id="rId5" Type="http://schemas.openxmlformats.org/officeDocument/2006/relationships/image" Target="../media/image120.png"/><Relationship Id="rId10" Type="http://schemas.openxmlformats.org/officeDocument/2006/relationships/image" Target="../media/image123.jpeg"/><Relationship Id="rId4" Type="http://schemas.openxmlformats.org/officeDocument/2006/relationships/image" Target="../media/image119.jpg"/><Relationship Id="rId9" Type="http://schemas.openxmlformats.org/officeDocument/2006/relationships/image" Target="../media/image122.jpg"/></Relationships>
</file>

<file path=ppt/slides/_rels/slide84.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793602" y="2027583"/>
            <a:ext cx="5398398" cy="2588591"/>
          </a:xfrm>
        </p:spPr>
        <p:txBody>
          <a:bodyPr>
            <a:normAutofit fontScale="90000"/>
          </a:bodyPr>
          <a:lstStyle/>
          <a:p>
            <a:r>
              <a:rPr lang="en-US" dirty="0"/>
              <a:t> Advanced Driver Assistance System</a:t>
            </a:r>
            <a:br>
              <a:rPr lang="en-US" dirty="0"/>
            </a:br>
            <a:r>
              <a:rPr lang="en-US" dirty="0"/>
              <a:t>	   (ADAS)</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9719849" y="5645425"/>
            <a:ext cx="2472151" cy="1033670"/>
          </a:xfrm>
        </p:spPr>
        <p:txBody>
          <a:bodyPr>
            <a:normAutofit/>
          </a:bodyPr>
          <a:lstStyle/>
          <a:p>
            <a:r>
              <a:rPr lang="en-US" dirty="0"/>
              <a:t>Prepared by:</a:t>
            </a:r>
          </a:p>
          <a:p>
            <a:r>
              <a:rPr lang="en-US" dirty="0"/>
              <a:t>Abhishek Tamboli</a:t>
            </a:r>
          </a:p>
        </p:txBody>
      </p:sp>
      <p:pic>
        <p:nvPicPr>
          <p:cNvPr id="7" name="Picture Placeholder 6">
            <a:extLst>
              <a:ext uri="{FF2B5EF4-FFF2-40B4-BE49-F238E27FC236}">
                <a16:creationId xmlns:a16="http://schemas.microsoft.com/office/drawing/2014/main" id="{3759BCB1-16CA-40F3-BCE3-6DF2722A67D9}"/>
              </a:ext>
            </a:extLst>
          </p:cNvPr>
          <p:cNvPicPr>
            <a:picLocks noGrp="1" noChangeAspect="1"/>
          </p:cNvPicPr>
          <p:nvPr>
            <p:ph type="pic" sz="quarter" idx="10"/>
          </p:nvPr>
        </p:nvPicPr>
        <p:blipFill>
          <a:blip r:embed="rId2"/>
          <a:srcRect l="17005" r="17005"/>
          <a:stretch>
            <a:fillRect/>
          </a:stretch>
        </p:blipFill>
        <p:spPr>
          <a:xfrm>
            <a:off x="300037" y="0"/>
            <a:ext cx="6305551" cy="6857999"/>
          </a:xfr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F66E463-E657-4486-B072-2FD5BEDCF9A6}"/>
              </a:ext>
            </a:extLst>
          </p:cNvPr>
          <p:cNvPicPr>
            <a:picLocks noGrp="1" noChangeAspect="1"/>
          </p:cNvPicPr>
          <p:nvPr>
            <p:ph type="pic" sz="quarter" idx="10"/>
          </p:nvPr>
        </p:nvPicPr>
        <p:blipFill rotWithShape="1">
          <a:blip r:embed="rId2"/>
          <a:srcRect l="134" t="13451" r="3315" b="462"/>
          <a:stretch/>
        </p:blipFill>
        <p:spPr>
          <a:xfrm>
            <a:off x="5026164" y="477078"/>
            <a:ext cx="6927988" cy="6175513"/>
          </a:xfrm>
        </p:spPr>
      </p:pic>
      <p:sp>
        <p:nvSpPr>
          <p:cNvPr id="3" name="Title 2">
            <a:extLst>
              <a:ext uri="{FF2B5EF4-FFF2-40B4-BE49-F238E27FC236}">
                <a16:creationId xmlns:a16="http://schemas.microsoft.com/office/drawing/2014/main" id="{E444A5F5-7888-45F5-8F79-13E06FE79984}"/>
              </a:ext>
            </a:extLst>
          </p:cNvPr>
          <p:cNvSpPr>
            <a:spLocks noGrp="1"/>
          </p:cNvSpPr>
          <p:nvPr>
            <p:ph type="ctrTitle"/>
          </p:nvPr>
        </p:nvSpPr>
        <p:spPr>
          <a:xfrm>
            <a:off x="237849" y="371061"/>
            <a:ext cx="4664351" cy="1387439"/>
          </a:xfrm>
        </p:spPr>
        <p:txBody>
          <a:bodyPr>
            <a:normAutofit/>
          </a:bodyPr>
          <a:lstStyle/>
          <a:p>
            <a:r>
              <a:rPr lang="en-US" sz="4200" dirty="0"/>
              <a:t>Importance of ADAS</a:t>
            </a:r>
            <a:br>
              <a:rPr lang="en-IN" sz="4200" dirty="0"/>
            </a:br>
            <a:endParaRPr lang="en-IN" sz="4200" dirty="0"/>
          </a:p>
        </p:txBody>
      </p:sp>
      <p:sp>
        <p:nvSpPr>
          <p:cNvPr id="4" name="Subtitle 3">
            <a:extLst>
              <a:ext uri="{FF2B5EF4-FFF2-40B4-BE49-F238E27FC236}">
                <a16:creationId xmlns:a16="http://schemas.microsoft.com/office/drawing/2014/main" id="{1BD92268-6195-47A0-9781-7CA9BCAD353B}"/>
              </a:ext>
            </a:extLst>
          </p:cNvPr>
          <p:cNvSpPr>
            <a:spLocks noGrp="1"/>
          </p:cNvSpPr>
          <p:nvPr>
            <p:ph type="subTitle" idx="1"/>
          </p:nvPr>
        </p:nvSpPr>
        <p:spPr>
          <a:xfrm>
            <a:off x="361812" y="1758500"/>
            <a:ext cx="4416424" cy="4187687"/>
          </a:xfrm>
        </p:spPr>
        <p:txBody>
          <a:bodyPr>
            <a:normAutofit/>
          </a:bodyPr>
          <a:lstStyle/>
          <a:p>
            <a:pPr marL="342900" indent="-342900">
              <a:buFont typeface="Wingdings" panose="05000000000000000000" pitchFamily="2" charset="2"/>
              <a:buChar char="§"/>
            </a:pPr>
            <a:r>
              <a:rPr lang="en-IN" dirty="0"/>
              <a:t>ADAS systems play a crucial role in reducing accidents, enhancing driver comfort, and paving the way for autonomous driving. </a:t>
            </a:r>
          </a:p>
          <a:p>
            <a:pPr marL="342900" indent="-342900">
              <a:buFont typeface="Wingdings" panose="05000000000000000000" pitchFamily="2" charset="2"/>
              <a:buChar char="§"/>
            </a:pPr>
            <a:r>
              <a:rPr lang="en-IN" dirty="0"/>
              <a:t>They are seen as a bridge between traditional driving and fully autonomous vehicles, making roads safer and more efficient.</a:t>
            </a:r>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386220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dirty="0"/>
              <a:t>Evolution and Development</a:t>
            </a:r>
          </a:p>
        </p:txBody>
      </p:sp>
      <p:pic>
        <p:nvPicPr>
          <p:cNvPr id="10" name="Picture Placeholder 9">
            <a:extLst>
              <a:ext uri="{FF2B5EF4-FFF2-40B4-BE49-F238E27FC236}">
                <a16:creationId xmlns:a16="http://schemas.microsoft.com/office/drawing/2014/main" id="{B18FBC8D-2B9B-4D69-8DCA-D2E7DD81768A}"/>
              </a:ext>
            </a:extLst>
          </p:cNvPr>
          <p:cNvPicPr>
            <a:picLocks noGrp="1" noChangeAspect="1"/>
          </p:cNvPicPr>
          <p:nvPr>
            <p:ph type="pic" sz="quarter" idx="13"/>
          </p:nvPr>
        </p:nvPicPr>
        <p:blipFill rotWithShape="1">
          <a:blip r:embed="rId2"/>
          <a:srcRect l="310" t="5653" r="-310" b="38446"/>
          <a:stretch/>
        </p:blipFill>
        <p:spPr>
          <a:xfrm>
            <a:off x="371476" y="260350"/>
            <a:ext cx="11520488" cy="3622537"/>
          </a:xfrm>
        </p:spPr>
      </p:pic>
    </p:spTree>
    <p:extLst>
      <p:ext uri="{BB962C8B-B14F-4D97-AF65-F5344CB8AC3E}">
        <p14:creationId xmlns:p14="http://schemas.microsoft.com/office/powerpoint/2010/main" val="393018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AB2B71DF-0568-4B8F-A226-7F191272E073}"/>
              </a:ext>
            </a:extLst>
          </p:cNvPr>
          <p:cNvSpPr txBox="1">
            <a:spLocks/>
          </p:cNvSpPr>
          <p:nvPr/>
        </p:nvSpPr>
        <p:spPr>
          <a:xfrm>
            <a:off x="371475" y="474594"/>
            <a:ext cx="5724525" cy="755649"/>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Early Developments</a:t>
            </a:r>
          </a:p>
        </p:txBody>
      </p:sp>
      <p:pic>
        <p:nvPicPr>
          <p:cNvPr id="5" name="Picture Placeholder 15">
            <a:extLst>
              <a:ext uri="{FF2B5EF4-FFF2-40B4-BE49-F238E27FC236}">
                <a16:creationId xmlns:a16="http://schemas.microsoft.com/office/drawing/2014/main" id="{7FA929B4-4320-472A-9A4F-37C3CBDCB153}"/>
              </a:ext>
            </a:extLst>
          </p:cNvPr>
          <p:cNvPicPr>
            <a:picLocks noChangeAspect="1"/>
          </p:cNvPicPr>
          <p:nvPr/>
        </p:nvPicPr>
        <p:blipFill rotWithShape="1">
          <a:blip r:embed="rId2"/>
          <a:srcRect t="4758" b="6592"/>
          <a:stretch/>
        </p:blipFill>
        <p:spPr>
          <a:xfrm>
            <a:off x="6371190" y="2805596"/>
            <a:ext cx="5542514" cy="1800362"/>
          </a:xfrm>
          <a:prstGeom prst="rect">
            <a:avLst/>
          </a:prstGeom>
        </p:spPr>
      </p:pic>
      <p:pic>
        <p:nvPicPr>
          <p:cNvPr id="6" name="Picture Placeholder 25">
            <a:extLst>
              <a:ext uri="{FF2B5EF4-FFF2-40B4-BE49-F238E27FC236}">
                <a16:creationId xmlns:a16="http://schemas.microsoft.com/office/drawing/2014/main" id="{67F48638-4326-4ED4-A734-FBC8C955FAE6}"/>
              </a:ext>
            </a:extLst>
          </p:cNvPr>
          <p:cNvPicPr>
            <a:picLocks noChangeAspect="1"/>
          </p:cNvPicPr>
          <p:nvPr/>
        </p:nvPicPr>
        <p:blipFill rotWithShape="1">
          <a:blip r:embed="rId3"/>
          <a:srcRect t="10759" b="1231"/>
          <a:stretch/>
        </p:blipFill>
        <p:spPr>
          <a:xfrm>
            <a:off x="6371190" y="4809436"/>
            <a:ext cx="5542514" cy="1800362"/>
          </a:xfrm>
          <a:prstGeom prst="rect">
            <a:avLst/>
          </a:prstGeom>
        </p:spPr>
      </p:pic>
      <p:sp>
        <p:nvSpPr>
          <p:cNvPr id="7" name="Content Placeholder 10">
            <a:extLst>
              <a:ext uri="{FF2B5EF4-FFF2-40B4-BE49-F238E27FC236}">
                <a16:creationId xmlns:a16="http://schemas.microsoft.com/office/drawing/2014/main" id="{60E74232-9C3A-4874-82BF-A617E8DC28AD}"/>
              </a:ext>
            </a:extLst>
          </p:cNvPr>
          <p:cNvSpPr txBox="1">
            <a:spLocks/>
          </p:cNvSpPr>
          <p:nvPr/>
        </p:nvSpPr>
        <p:spPr>
          <a:xfrm>
            <a:off x="278296" y="1538356"/>
            <a:ext cx="5724524" cy="755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Early ADAS features laid the foundation for more advanced features we see today. </a:t>
            </a:r>
          </a:p>
        </p:txBody>
      </p:sp>
      <p:sp>
        <p:nvSpPr>
          <p:cNvPr id="8" name="Content Placeholder 10">
            <a:extLst>
              <a:ext uri="{FF2B5EF4-FFF2-40B4-BE49-F238E27FC236}">
                <a16:creationId xmlns:a16="http://schemas.microsoft.com/office/drawing/2014/main" id="{402BDA8D-A3FC-49A4-89BC-F807378FAF0B}"/>
              </a:ext>
            </a:extLst>
          </p:cNvPr>
          <p:cNvSpPr txBox="1">
            <a:spLocks/>
          </p:cNvSpPr>
          <p:nvPr/>
        </p:nvSpPr>
        <p:spPr>
          <a:xfrm>
            <a:off x="371475" y="2602118"/>
            <a:ext cx="3604591" cy="2003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400" dirty="0"/>
              <a:t>Cruise control</a:t>
            </a:r>
          </a:p>
          <a:p>
            <a:pPr>
              <a:buFont typeface="Wingdings" panose="05000000000000000000" pitchFamily="2" charset="2"/>
              <a:buChar char="§"/>
            </a:pPr>
            <a:r>
              <a:rPr lang="en-US" sz="2400" dirty="0"/>
              <a:t>Airbags</a:t>
            </a:r>
          </a:p>
          <a:p>
            <a:pPr>
              <a:buFont typeface="Wingdings" panose="05000000000000000000" pitchFamily="2" charset="2"/>
              <a:buChar char="§"/>
            </a:pPr>
            <a:r>
              <a:rPr lang="en-US" sz="2400" dirty="0"/>
              <a:t>Antilock braking system</a:t>
            </a:r>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p:txBody>
      </p:sp>
      <p:pic>
        <p:nvPicPr>
          <p:cNvPr id="16" name="Picture 15">
            <a:extLst>
              <a:ext uri="{FF2B5EF4-FFF2-40B4-BE49-F238E27FC236}">
                <a16:creationId xmlns:a16="http://schemas.microsoft.com/office/drawing/2014/main" id="{68F09A4F-CA4B-4431-B74A-E885CC0C6E6B}"/>
              </a:ext>
            </a:extLst>
          </p:cNvPr>
          <p:cNvPicPr>
            <a:picLocks noChangeAspect="1"/>
          </p:cNvPicPr>
          <p:nvPr/>
        </p:nvPicPr>
        <p:blipFill>
          <a:blip r:embed="rId4"/>
          <a:stretch>
            <a:fillRect/>
          </a:stretch>
        </p:blipFill>
        <p:spPr>
          <a:xfrm>
            <a:off x="6371190" y="801755"/>
            <a:ext cx="5542514" cy="1800363"/>
          </a:xfrm>
          <a:prstGeom prst="rect">
            <a:avLst/>
          </a:prstGeom>
        </p:spPr>
      </p:pic>
    </p:spTree>
    <p:extLst>
      <p:ext uri="{BB962C8B-B14F-4D97-AF65-F5344CB8AC3E}">
        <p14:creationId xmlns:p14="http://schemas.microsoft.com/office/powerpoint/2010/main" val="416959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2E51-D53F-4CA2-8BF0-E130B326D56A}"/>
              </a:ext>
            </a:extLst>
          </p:cNvPr>
          <p:cNvSpPr>
            <a:spLocks noGrp="1"/>
          </p:cNvSpPr>
          <p:nvPr>
            <p:ph type="title" idx="4294967295"/>
          </p:nvPr>
        </p:nvSpPr>
        <p:spPr>
          <a:xfrm>
            <a:off x="371475" y="-758824"/>
            <a:ext cx="11520487" cy="758824"/>
          </a:xfrm>
        </p:spPr>
        <p:txBody>
          <a:bodyPr vert="horz" lIns="91440" tIns="45720" rIns="91440" bIns="45720" rtlCol="0" anchor="b">
            <a:normAutofit/>
          </a:bodyPr>
          <a:lstStyle/>
          <a:p>
            <a:r>
              <a:rPr lang="en-US" sz="700" b="0" dirty="0">
                <a:solidFill>
                  <a:schemeClr val="bg1">
                    <a:lumMod val="95000"/>
                  </a:schemeClr>
                </a:solidFill>
              </a:rPr>
              <a:t>Slide 27</a:t>
            </a:r>
          </a:p>
        </p:txBody>
      </p:sp>
      <p:pic>
        <p:nvPicPr>
          <p:cNvPr id="12" name="Picture Placeholder 11">
            <a:extLst>
              <a:ext uri="{FF2B5EF4-FFF2-40B4-BE49-F238E27FC236}">
                <a16:creationId xmlns:a16="http://schemas.microsoft.com/office/drawing/2014/main" id="{3ECE215D-C756-4993-AFE4-203F4F5C63ED}"/>
              </a:ext>
            </a:extLst>
          </p:cNvPr>
          <p:cNvPicPr>
            <a:picLocks noGrp="1" noChangeAspect="1"/>
          </p:cNvPicPr>
          <p:nvPr>
            <p:ph type="pic" sz="quarter" idx="13"/>
          </p:nvPr>
        </p:nvPicPr>
        <p:blipFill rotWithShape="1">
          <a:blip r:embed="rId2"/>
          <a:srcRect l="184" t="1" r="220" b="-232"/>
          <a:stretch/>
        </p:blipFill>
        <p:spPr>
          <a:xfrm>
            <a:off x="532778" y="1171574"/>
            <a:ext cx="11197879" cy="5273676"/>
          </a:xfrm>
        </p:spPr>
      </p:pic>
      <p:sp>
        <p:nvSpPr>
          <p:cNvPr id="14" name="Title 1">
            <a:extLst>
              <a:ext uri="{FF2B5EF4-FFF2-40B4-BE49-F238E27FC236}">
                <a16:creationId xmlns:a16="http://schemas.microsoft.com/office/drawing/2014/main" id="{FF2836BA-7E8A-41E6-9EEA-23950DE50053}"/>
              </a:ext>
            </a:extLst>
          </p:cNvPr>
          <p:cNvSpPr txBox="1">
            <a:spLocks/>
          </p:cNvSpPr>
          <p:nvPr/>
        </p:nvSpPr>
        <p:spPr>
          <a:xfrm>
            <a:off x="371475" y="412750"/>
            <a:ext cx="8335203"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Modern Advancements</a:t>
            </a:r>
            <a:endParaRPr lang="en-IN" dirty="0"/>
          </a:p>
        </p:txBody>
      </p:sp>
    </p:spTree>
    <p:extLst>
      <p:ext uri="{BB962C8B-B14F-4D97-AF65-F5344CB8AC3E}">
        <p14:creationId xmlns:p14="http://schemas.microsoft.com/office/powerpoint/2010/main" val="19607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44E02-600A-47C5-9E92-CF4012DC55AF}"/>
              </a:ext>
            </a:extLst>
          </p:cNvPr>
          <p:cNvSpPr>
            <a:spLocks noGrp="1"/>
          </p:cNvSpPr>
          <p:nvPr>
            <p:ph type="title"/>
          </p:nvPr>
        </p:nvSpPr>
        <p:spPr>
          <a:xfrm>
            <a:off x="472385" y="0"/>
            <a:ext cx="5159789" cy="1500187"/>
          </a:xfrm>
        </p:spPr>
        <p:txBody>
          <a:bodyPr>
            <a:normAutofit fontScale="90000"/>
          </a:bodyPr>
          <a:lstStyle/>
          <a:p>
            <a:r>
              <a:rPr lang="en-US" dirty="0"/>
              <a:t>Future Prospects</a:t>
            </a:r>
            <a:endParaRPr lang="en-IN" dirty="0"/>
          </a:p>
        </p:txBody>
      </p:sp>
      <p:pic>
        <p:nvPicPr>
          <p:cNvPr id="14" name="Picture Placeholder 13">
            <a:extLst>
              <a:ext uri="{FF2B5EF4-FFF2-40B4-BE49-F238E27FC236}">
                <a16:creationId xmlns:a16="http://schemas.microsoft.com/office/drawing/2014/main" id="{14EFC758-A795-405D-9A8A-C80BA74734C7}"/>
              </a:ext>
            </a:extLst>
          </p:cNvPr>
          <p:cNvPicPr>
            <a:picLocks noGrp="1" noChangeAspect="1"/>
          </p:cNvPicPr>
          <p:nvPr>
            <p:ph type="pic" sz="quarter" idx="13"/>
          </p:nvPr>
        </p:nvPicPr>
        <p:blipFill>
          <a:blip r:embed="rId2"/>
          <a:srcRect t="299" b="299"/>
          <a:stretch>
            <a:fillRect/>
          </a:stretch>
        </p:blipFill>
        <p:spPr>
          <a:xfrm>
            <a:off x="371474" y="1643270"/>
            <a:ext cx="7725604" cy="4638259"/>
          </a:xfrm>
        </p:spPr>
      </p:pic>
      <p:sp>
        <p:nvSpPr>
          <p:cNvPr id="15" name="Subtitle 3">
            <a:extLst>
              <a:ext uri="{FF2B5EF4-FFF2-40B4-BE49-F238E27FC236}">
                <a16:creationId xmlns:a16="http://schemas.microsoft.com/office/drawing/2014/main" id="{07711204-A5BF-4891-893E-FD8B818B42F2}"/>
              </a:ext>
            </a:extLst>
          </p:cNvPr>
          <p:cNvSpPr txBox="1">
            <a:spLocks/>
          </p:cNvSpPr>
          <p:nvPr/>
        </p:nvSpPr>
        <p:spPr>
          <a:xfrm>
            <a:off x="8247961" y="1500186"/>
            <a:ext cx="3944039" cy="4187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dirty="0">
                <a:solidFill>
                  <a:schemeClr val="tx1"/>
                </a:solidFill>
              </a:rPr>
              <a:t>The development of ADAS continues, with a focus on improving sensing technology, data processing, and decision-making algorithms. </a:t>
            </a:r>
          </a:p>
          <a:p>
            <a:pPr>
              <a:buFont typeface="Wingdings" panose="05000000000000000000" pitchFamily="2" charset="2"/>
              <a:buChar char="§"/>
            </a:pPr>
            <a:r>
              <a:rPr lang="en-IN" dirty="0">
                <a:solidFill>
                  <a:schemeClr val="tx1"/>
                </a:solidFill>
              </a:rPr>
              <a:t>Future prospects include greater integration with autonomous vehicles and enhanced safety measures.</a:t>
            </a:r>
          </a:p>
        </p:txBody>
      </p:sp>
    </p:spTree>
    <p:extLst>
      <p:ext uri="{BB962C8B-B14F-4D97-AF65-F5344CB8AC3E}">
        <p14:creationId xmlns:p14="http://schemas.microsoft.com/office/powerpoint/2010/main" val="332021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dirty="0"/>
              <a:t>Features and Functionalities</a:t>
            </a:r>
          </a:p>
        </p:txBody>
      </p:sp>
      <p:pic>
        <p:nvPicPr>
          <p:cNvPr id="10" name="Picture Placeholder 9">
            <a:extLst>
              <a:ext uri="{FF2B5EF4-FFF2-40B4-BE49-F238E27FC236}">
                <a16:creationId xmlns:a16="http://schemas.microsoft.com/office/drawing/2014/main" id="{24E25E94-3862-414F-9E94-317AE1A4C7FD}"/>
              </a:ext>
            </a:extLst>
          </p:cNvPr>
          <p:cNvPicPr>
            <a:picLocks noGrp="1" noChangeAspect="1"/>
          </p:cNvPicPr>
          <p:nvPr>
            <p:ph type="pic" sz="quarter" idx="13"/>
          </p:nvPr>
        </p:nvPicPr>
        <p:blipFill rotWithShape="1">
          <a:blip r:embed="rId2"/>
          <a:srcRect l="310" t="28025" r="-310" b="8477"/>
          <a:stretch/>
        </p:blipFill>
        <p:spPr>
          <a:xfrm>
            <a:off x="371476" y="260350"/>
            <a:ext cx="11520488" cy="3728554"/>
          </a:xfrm>
        </p:spPr>
      </p:pic>
    </p:spTree>
    <p:extLst>
      <p:ext uri="{BB962C8B-B14F-4D97-AF65-F5344CB8AC3E}">
        <p14:creationId xmlns:p14="http://schemas.microsoft.com/office/powerpoint/2010/main" val="1801688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169F2E4-A0D9-4D7B-AB06-92F1C731648C}"/>
              </a:ext>
            </a:extLst>
          </p:cNvPr>
          <p:cNvPicPr>
            <a:picLocks noGrp="1" noChangeAspect="1"/>
          </p:cNvPicPr>
          <p:nvPr>
            <p:ph type="pic" sz="quarter" idx="13"/>
          </p:nvPr>
        </p:nvPicPr>
        <p:blipFill rotWithShape="1">
          <a:blip r:embed="rId2"/>
          <a:srcRect t="14027" b="55"/>
          <a:stretch/>
        </p:blipFill>
        <p:spPr>
          <a:xfrm>
            <a:off x="384313" y="1444487"/>
            <a:ext cx="11304103" cy="4929809"/>
          </a:xfrm>
        </p:spPr>
      </p:pic>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Light Assisted Technology</a:t>
            </a:r>
            <a:endParaRPr lang="en-IN" sz="5400" dirty="0"/>
          </a:p>
        </p:txBody>
      </p:sp>
    </p:spTree>
    <p:extLst>
      <p:ext uri="{BB962C8B-B14F-4D97-AF65-F5344CB8AC3E}">
        <p14:creationId xmlns:p14="http://schemas.microsoft.com/office/powerpoint/2010/main" val="1489416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265043" y="4781342"/>
            <a:ext cx="5372100" cy="12013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
            </a:pPr>
            <a:r>
              <a:rPr lang="en-US" sz="2400" b="0" dirty="0">
                <a:latin typeface="+mn-lt"/>
              </a:rPr>
              <a:t>System that automatically turns the headlight beam to the right or left dependent on the vehicle’s direction.</a:t>
            </a: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970051" y="131830"/>
            <a:ext cx="10251897" cy="1312657"/>
          </a:xfrm>
        </p:spPr>
        <p:txBody>
          <a:bodyPr/>
          <a:lstStyle/>
          <a:p>
            <a:r>
              <a:rPr lang="en-US" sz="4000" dirty="0"/>
              <a:t>AFLS - Adaptive Front Lighting System</a:t>
            </a:r>
          </a:p>
          <a:p>
            <a:endParaRPr lang="en-US" dirty="0"/>
          </a:p>
        </p:txBody>
      </p:sp>
      <p:pic>
        <p:nvPicPr>
          <p:cNvPr id="6" name="Picture Placeholder 5">
            <a:extLst>
              <a:ext uri="{FF2B5EF4-FFF2-40B4-BE49-F238E27FC236}">
                <a16:creationId xmlns:a16="http://schemas.microsoft.com/office/drawing/2014/main" id="{9C09E123-A6F9-4271-9D3D-39832ACC6D90}"/>
              </a:ext>
            </a:extLst>
          </p:cNvPr>
          <p:cNvPicPr>
            <a:picLocks noGrp="1" noChangeAspect="1"/>
          </p:cNvPicPr>
          <p:nvPr>
            <p:ph type="pic" sz="quarter" idx="13"/>
          </p:nvPr>
        </p:nvPicPr>
        <p:blipFill rotWithShape="1">
          <a:blip r:embed="rId2"/>
          <a:srcRect l="74" r="5060" b="11346"/>
          <a:stretch/>
        </p:blipFill>
        <p:spPr>
          <a:xfrm>
            <a:off x="265043" y="1073425"/>
            <a:ext cx="5830957" cy="3404152"/>
          </a:xfrm>
        </p:spPr>
      </p:pic>
      <p:pic>
        <p:nvPicPr>
          <p:cNvPr id="12" name="Picture Placeholder 11">
            <a:extLst>
              <a:ext uri="{FF2B5EF4-FFF2-40B4-BE49-F238E27FC236}">
                <a16:creationId xmlns:a16="http://schemas.microsoft.com/office/drawing/2014/main" id="{313FDB3A-B455-4BFB-96AB-AF8F6BCBB354}"/>
              </a:ext>
            </a:extLst>
          </p:cNvPr>
          <p:cNvPicPr>
            <a:picLocks noGrp="1" noChangeAspect="1"/>
          </p:cNvPicPr>
          <p:nvPr>
            <p:ph type="pic" sz="quarter" idx="14"/>
          </p:nvPr>
        </p:nvPicPr>
        <p:blipFill rotWithShape="1">
          <a:blip r:embed="rId3"/>
          <a:srcRect l="3057" r="2929"/>
          <a:stretch/>
        </p:blipFill>
        <p:spPr>
          <a:xfrm>
            <a:off x="6096000" y="2668654"/>
            <a:ext cx="5830957" cy="3617846"/>
          </a:xfrm>
        </p:spPr>
      </p:pic>
    </p:spTree>
    <p:extLst>
      <p:ext uri="{BB962C8B-B14F-4D97-AF65-F5344CB8AC3E}">
        <p14:creationId xmlns:p14="http://schemas.microsoft.com/office/powerpoint/2010/main" val="3149670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7328450" y="2040835"/>
            <a:ext cx="4333463" cy="31540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
            </a:pPr>
            <a:r>
              <a:rPr lang="en-US" sz="2400" b="0" dirty="0">
                <a:latin typeface="+mn-lt"/>
              </a:rPr>
              <a:t>Detects oncoming traffic and vehicles in front, automatically adjusting the headlamp beam high and low.</a:t>
            </a:r>
            <a:r>
              <a:rPr lang="en-US" sz="2400" dirty="0">
                <a:latin typeface="+mn-lt"/>
              </a:rPr>
              <a:t> </a:t>
            </a:r>
            <a:br>
              <a:rPr lang="en-US" sz="2400" dirty="0">
                <a:latin typeface="+mn-lt"/>
              </a:rPr>
            </a:br>
            <a:endParaRPr lang="en-US" sz="2400" b="0" dirty="0">
              <a:latin typeface="+mn-lt"/>
            </a:endParaRP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1410016" y="423378"/>
            <a:ext cx="10251897" cy="1617457"/>
          </a:xfrm>
        </p:spPr>
        <p:txBody>
          <a:bodyPr/>
          <a:lstStyle/>
          <a:p>
            <a:r>
              <a:rPr lang="en-US" sz="4000" dirty="0"/>
              <a:t>AHBC – Adaptive High Beam Control  </a:t>
            </a:r>
          </a:p>
          <a:p>
            <a:r>
              <a:rPr lang="en-US" sz="4000" dirty="0"/>
              <a:t>ALC - Adaptive Light Control </a:t>
            </a:r>
            <a:br>
              <a:rPr lang="en-US" sz="4000" dirty="0"/>
            </a:br>
            <a:endParaRPr lang="en-US" sz="4000" dirty="0"/>
          </a:p>
        </p:txBody>
      </p:sp>
      <p:pic>
        <p:nvPicPr>
          <p:cNvPr id="8" name="Picture Placeholder 7">
            <a:extLst>
              <a:ext uri="{FF2B5EF4-FFF2-40B4-BE49-F238E27FC236}">
                <a16:creationId xmlns:a16="http://schemas.microsoft.com/office/drawing/2014/main" id="{71FD5F90-C80C-469A-9504-608C83AB4048}"/>
              </a:ext>
            </a:extLst>
          </p:cNvPr>
          <p:cNvPicPr>
            <a:picLocks noGrp="1" noChangeAspect="1"/>
          </p:cNvPicPr>
          <p:nvPr>
            <p:ph type="pic" sz="quarter" idx="13"/>
          </p:nvPr>
        </p:nvPicPr>
        <p:blipFill>
          <a:blip r:embed="rId2"/>
          <a:srcRect t="2344" b="2344"/>
          <a:stretch>
            <a:fillRect/>
          </a:stretch>
        </p:blipFill>
        <p:spPr>
          <a:xfrm>
            <a:off x="649357" y="2040835"/>
            <a:ext cx="6308035" cy="4187686"/>
          </a:xfrm>
        </p:spPr>
      </p:pic>
    </p:spTree>
    <p:extLst>
      <p:ext uri="{BB962C8B-B14F-4D97-AF65-F5344CB8AC3E}">
        <p14:creationId xmlns:p14="http://schemas.microsoft.com/office/powerpoint/2010/main" val="3255369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07258-1D57-4D47-9C68-35DBBF707CF7}"/>
              </a:ext>
            </a:extLst>
          </p:cNvPr>
          <p:cNvSpPr>
            <a:spLocks noGrp="1"/>
          </p:cNvSpPr>
          <p:nvPr>
            <p:ph type="body" sz="quarter" idx="15"/>
          </p:nvPr>
        </p:nvSpPr>
        <p:spPr>
          <a:xfrm>
            <a:off x="618712" y="4358002"/>
            <a:ext cx="5372096" cy="1773031"/>
          </a:xfrm>
        </p:spPr>
        <p:txBody>
          <a:bodyPr/>
          <a:lstStyle/>
          <a:p>
            <a:pPr marL="342900" indent="-342900" algn="l">
              <a:buFont typeface="Wingdings" panose="05000000000000000000" pitchFamily="2" charset="2"/>
              <a:buChar char="§"/>
            </a:pPr>
            <a:r>
              <a:rPr lang="en-US" sz="2200" b="0" dirty="0">
                <a:latin typeface="+mn-lt"/>
              </a:rPr>
              <a:t>Allows driving with the high beam on at all times. If the camera detects other traffic on the road, the distribution of light from the high beams is adjusted so as not to blind the approaching driver.</a:t>
            </a:r>
            <a:r>
              <a:rPr lang="en-US" sz="2200" dirty="0">
                <a:latin typeface="+mn-lt"/>
              </a:rPr>
              <a:t> </a:t>
            </a:r>
            <a:br>
              <a:rPr lang="en-US" sz="2200" dirty="0">
                <a:latin typeface="+mn-lt"/>
              </a:rPr>
            </a:br>
            <a:endParaRPr lang="en-IN" sz="2200" dirty="0">
              <a:latin typeface="+mn-lt"/>
            </a:endParaRPr>
          </a:p>
        </p:txBody>
      </p:sp>
      <p:sp>
        <p:nvSpPr>
          <p:cNvPr id="3" name="Text Placeholder 2">
            <a:extLst>
              <a:ext uri="{FF2B5EF4-FFF2-40B4-BE49-F238E27FC236}">
                <a16:creationId xmlns:a16="http://schemas.microsoft.com/office/drawing/2014/main" id="{D1DCF7EF-0BD4-48D0-A298-8E6E8BE05598}"/>
              </a:ext>
            </a:extLst>
          </p:cNvPr>
          <p:cNvSpPr>
            <a:spLocks noGrp="1"/>
          </p:cNvSpPr>
          <p:nvPr>
            <p:ph type="body" sz="quarter" idx="16"/>
          </p:nvPr>
        </p:nvSpPr>
        <p:spPr>
          <a:xfrm>
            <a:off x="6440279" y="544935"/>
            <a:ext cx="5582477" cy="1665909"/>
          </a:xfrm>
        </p:spPr>
        <p:txBody>
          <a:bodyPr/>
          <a:lstStyle/>
          <a:p>
            <a:pPr algn="l"/>
            <a:r>
              <a:rPr lang="en-US" sz="3600" dirty="0"/>
              <a:t>IHBC - Intelligent High Beam 		Control </a:t>
            </a:r>
          </a:p>
        </p:txBody>
      </p:sp>
      <p:pic>
        <p:nvPicPr>
          <p:cNvPr id="7" name="Picture Placeholder 6">
            <a:extLst>
              <a:ext uri="{FF2B5EF4-FFF2-40B4-BE49-F238E27FC236}">
                <a16:creationId xmlns:a16="http://schemas.microsoft.com/office/drawing/2014/main" id="{AF43447B-626E-4C8B-8A04-3F0CC0C3EF21}"/>
              </a:ext>
            </a:extLst>
          </p:cNvPr>
          <p:cNvPicPr>
            <a:picLocks noGrp="1" noChangeAspect="1"/>
          </p:cNvPicPr>
          <p:nvPr>
            <p:ph type="pic" sz="quarter" idx="13"/>
          </p:nvPr>
        </p:nvPicPr>
        <p:blipFill rotWithShape="1">
          <a:blip r:embed="rId2"/>
          <a:srcRect l="24502" t="2051" r="20293" b="3767"/>
          <a:stretch/>
        </p:blipFill>
        <p:spPr>
          <a:xfrm>
            <a:off x="513522" y="544935"/>
            <a:ext cx="5582477" cy="3616739"/>
          </a:xfrm>
        </p:spPr>
      </p:pic>
      <p:pic>
        <p:nvPicPr>
          <p:cNvPr id="9" name="Picture Placeholder 8">
            <a:extLst>
              <a:ext uri="{FF2B5EF4-FFF2-40B4-BE49-F238E27FC236}">
                <a16:creationId xmlns:a16="http://schemas.microsoft.com/office/drawing/2014/main" id="{2379FDD7-0E4D-49A6-B4FB-3A6A61706F2C}"/>
              </a:ext>
            </a:extLst>
          </p:cNvPr>
          <p:cNvPicPr>
            <a:picLocks noGrp="1" noChangeAspect="1"/>
          </p:cNvPicPr>
          <p:nvPr>
            <p:ph type="pic" sz="quarter" idx="14"/>
          </p:nvPr>
        </p:nvPicPr>
        <p:blipFill>
          <a:blip r:embed="rId3"/>
          <a:srcRect l="4191" r="4191"/>
          <a:stretch>
            <a:fillRect/>
          </a:stretch>
        </p:blipFill>
        <p:spPr/>
      </p:pic>
    </p:spTree>
    <p:extLst>
      <p:ext uri="{BB962C8B-B14F-4D97-AF65-F5344CB8AC3E}">
        <p14:creationId xmlns:p14="http://schemas.microsoft.com/office/powerpoint/2010/main" val="18563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30A58-AFCB-496D-9BB1-D2431623AB50}"/>
              </a:ext>
            </a:extLst>
          </p:cNvPr>
          <p:cNvSpPr>
            <a:spLocks noGrp="1"/>
          </p:cNvSpPr>
          <p:nvPr>
            <p:ph type="ctrTitle"/>
          </p:nvPr>
        </p:nvSpPr>
        <p:spPr>
          <a:xfrm>
            <a:off x="159441" y="13252"/>
            <a:ext cx="5340211" cy="976312"/>
          </a:xfrm>
        </p:spPr>
        <p:txBody>
          <a:bodyPr>
            <a:normAutofit/>
          </a:bodyPr>
          <a:lstStyle/>
          <a:p>
            <a:r>
              <a:rPr lang="en-US" sz="5200" dirty="0"/>
              <a:t>Table of Contents</a:t>
            </a:r>
            <a:endParaRPr lang="en-IN" sz="5200" dirty="0"/>
          </a:p>
        </p:txBody>
      </p:sp>
      <p:sp>
        <p:nvSpPr>
          <p:cNvPr id="4" name="Subtitle 3">
            <a:extLst>
              <a:ext uri="{FF2B5EF4-FFF2-40B4-BE49-F238E27FC236}">
                <a16:creationId xmlns:a16="http://schemas.microsoft.com/office/drawing/2014/main" id="{7D7974F8-7004-482F-A1D7-278CF7593950}"/>
              </a:ext>
            </a:extLst>
          </p:cNvPr>
          <p:cNvSpPr>
            <a:spLocks noGrp="1"/>
          </p:cNvSpPr>
          <p:nvPr>
            <p:ph type="subTitle" idx="1"/>
          </p:nvPr>
        </p:nvSpPr>
        <p:spPr>
          <a:xfrm>
            <a:off x="291547" y="989564"/>
            <a:ext cx="5208105" cy="5742539"/>
          </a:xfrm>
        </p:spPr>
        <p:txBody>
          <a:bodyPr>
            <a:noAutofit/>
          </a:bodyPr>
          <a:lstStyle/>
          <a:p>
            <a:r>
              <a:rPr lang="en-US" sz="2000" b="1" dirty="0"/>
              <a:t>1. Introduction to ADAS</a:t>
            </a:r>
          </a:p>
          <a:p>
            <a:r>
              <a:rPr lang="en-US" sz="2000" b="1" dirty="0"/>
              <a:t>	1.1 History of ADAS</a:t>
            </a:r>
          </a:p>
          <a:p>
            <a:r>
              <a:rPr lang="en-US" sz="2000" b="1" dirty="0"/>
              <a:t>	1.2 What is ADAS?</a:t>
            </a:r>
          </a:p>
          <a:p>
            <a:r>
              <a:rPr lang="en-US" sz="2000" b="1" dirty="0"/>
              <a:t>	1.3 Importance of ADAS</a:t>
            </a:r>
          </a:p>
          <a:p>
            <a:r>
              <a:rPr lang="en-US" sz="2000" b="1" dirty="0"/>
              <a:t>2. Evolution and Development</a:t>
            </a:r>
          </a:p>
          <a:p>
            <a:r>
              <a:rPr lang="en-US" sz="2000" b="1" dirty="0"/>
              <a:t>	2.1 Early Developments</a:t>
            </a:r>
          </a:p>
          <a:p>
            <a:r>
              <a:rPr lang="en-US" sz="2000" b="1" dirty="0"/>
              <a:t>	2.2 Modern Advancements</a:t>
            </a:r>
          </a:p>
          <a:p>
            <a:r>
              <a:rPr lang="en-US" sz="2000" b="1" dirty="0"/>
              <a:t>	2.3 Future Prospects</a:t>
            </a:r>
          </a:p>
          <a:p>
            <a:r>
              <a:rPr lang="en-US" sz="2000" b="1" dirty="0"/>
              <a:t>3. Features and Functionalities</a:t>
            </a:r>
          </a:p>
          <a:p>
            <a:r>
              <a:rPr lang="en-US" sz="2000" b="1" dirty="0"/>
              <a:t>	3.1 Light Assisted Technology</a:t>
            </a:r>
          </a:p>
          <a:p>
            <a:r>
              <a:rPr lang="en-US" sz="2000" b="1" dirty="0"/>
              <a:t>	     3.1.1 Adaptive front lightning system</a:t>
            </a:r>
          </a:p>
          <a:p>
            <a:r>
              <a:rPr lang="en-US" sz="2000" b="1" dirty="0"/>
              <a:t>	     3.1.2 Adaptive light control</a:t>
            </a:r>
          </a:p>
          <a:p>
            <a:r>
              <a:rPr lang="en-US" sz="2000" b="1" dirty="0"/>
              <a:t>	     3.1.3 Intelligent high beam control</a:t>
            </a:r>
          </a:p>
          <a:p>
            <a:r>
              <a:rPr lang="en-US" sz="2000" b="1" dirty="0"/>
              <a:t>			</a:t>
            </a:r>
          </a:p>
          <a:p>
            <a:r>
              <a:rPr lang="en-US" sz="2000" b="1" dirty="0"/>
              <a:t>	</a:t>
            </a:r>
          </a:p>
          <a:p>
            <a:endParaRPr lang="en-IN" sz="2000" b="1" dirty="0"/>
          </a:p>
        </p:txBody>
      </p:sp>
      <p:pic>
        <p:nvPicPr>
          <p:cNvPr id="8" name="Picture Placeholder 7">
            <a:extLst>
              <a:ext uri="{FF2B5EF4-FFF2-40B4-BE49-F238E27FC236}">
                <a16:creationId xmlns:a16="http://schemas.microsoft.com/office/drawing/2014/main" id="{38386366-E908-45B0-9CD6-A2E3714B0EFD}"/>
              </a:ext>
            </a:extLst>
          </p:cNvPr>
          <p:cNvPicPr>
            <a:picLocks noGrp="1" noChangeAspect="1"/>
          </p:cNvPicPr>
          <p:nvPr>
            <p:ph type="pic" sz="quarter" idx="10"/>
          </p:nvPr>
        </p:nvPicPr>
        <p:blipFill rotWithShape="1">
          <a:blip r:embed="rId2"/>
          <a:srcRect l="12617" t="2561" r="23663" b="329"/>
          <a:stretch/>
        </p:blipFill>
        <p:spPr>
          <a:xfrm>
            <a:off x="5499652" y="477078"/>
            <a:ext cx="6692348" cy="5889211"/>
          </a:xfrm>
        </p:spPr>
      </p:pic>
    </p:spTree>
    <p:extLst>
      <p:ext uri="{BB962C8B-B14F-4D97-AF65-F5344CB8AC3E}">
        <p14:creationId xmlns:p14="http://schemas.microsoft.com/office/powerpoint/2010/main" val="3981470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Sensor Assisted Technology</a:t>
            </a:r>
            <a:endParaRPr lang="en-IN" sz="5400" dirty="0"/>
          </a:p>
        </p:txBody>
      </p:sp>
      <p:pic>
        <p:nvPicPr>
          <p:cNvPr id="5" name="Picture Placeholder 4">
            <a:extLst>
              <a:ext uri="{FF2B5EF4-FFF2-40B4-BE49-F238E27FC236}">
                <a16:creationId xmlns:a16="http://schemas.microsoft.com/office/drawing/2014/main" id="{43B55E55-2AEC-4440-AF02-EEC6DCA3BCA5}"/>
              </a:ext>
            </a:extLst>
          </p:cNvPr>
          <p:cNvPicPr>
            <a:picLocks noGrp="1" noChangeAspect="1"/>
          </p:cNvPicPr>
          <p:nvPr>
            <p:ph type="pic" sz="quarter" idx="13"/>
          </p:nvPr>
        </p:nvPicPr>
        <p:blipFill rotWithShape="1">
          <a:blip r:embed="rId2"/>
          <a:srcRect t="2265" b="2821"/>
          <a:stretch/>
        </p:blipFill>
        <p:spPr>
          <a:xfrm>
            <a:off x="384313" y="1264752"/>
            <a:ext cx="11436626" cy="4910761"/>
          </a:xfrm>
        </p:spPr>
      </p:pic>
    </p:spTree>
    <p:extLst>
      <p:ext uri="{BB962C8B-B14F-4D97-AF65-F5344CB8AC3E}">
        <p14:creationId xmlns:p14="http://schemas.microsoft.com/office/powerpoint/2010/main" val="128791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7659754" y="2040835"/>
            <a:ext cx="4333463" cy="31540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
            </a:pPr>
            <a:r>
              <a:rPr lang="en-US" sz="2800" b="0" dirty="0">
                <a:latin typeface="+mn-lt"/>
              </a:rPr>
              <a:t>Cruise control system automatically adapts speed to maintain a safe distance from vehicles in front.</a:t>
            </a:r>
            <a:r>
              <a:rPr lang="en-US" sz="2800" dirty="0">
                <a:latin typeface="+mn-lt"/>
              </a:rPr>
              <a:t> </a:t>
            </a:r>
            <a:br>
              <a:rPr lang="en-US" sz="2800" dirty="0">
                <a:latin typeface="+mn-lt"/>
              </a:rPr>
            </a:br>
            <a:endParaRPr lang="en-US" sz="2800" b="0" dirty="0">
              <a:latin typeface="+mn-lt"/>
            </a:endParaRP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1285460" y="304108"/>
            <a:ext cx="9939131" cy="1239769"/>
          </a:xfrm>
        </p:spPr>
        <p:txBody>
          <a:bodyPr/>
          <a:lstStyle/>
          <a:p>
            <a:r>
              <a:rPr lang="en-US" sz="5400" dirty="0"/>
              <a:t>ACC – Adaptive Cruise Control  </a:t>
            </a:r>
          </a:p>
        </p:txBody>
      </p:sp>
      <p:pic>
        <p:nvPicPr>
          <p:cNvPr id="5" name="Picture Placeholder 4">
            <a:extLst>
              <a:ext uri="{FF2B5EF4-FFF2-40B4-BE49-F238E27FC236}">
                <a16:creationId xmlns:a16="http://schemas.microsoft.com/office/drawing/2014/main" id="{462AC64D-E8B5-4758-ABBA-F6D5ECC98BC4}"/>
              </a:ext>
            </a:extLst>
          </p:cNvPr>
          <p:cNvPicPr>
            <a:picLocks noGrp="1" noChangeAspect="1"/>
          </p:cNvPicPr>
          <p:nvPr>
            <p:ph type="pic" sz="quarter" idx="13"/>
          </p:nvPr>
        </p:nvPicPr>
        <p:blipFill rotWithShape="1">
          <a:blip r:embed="rId2"/>
          <a:srcRect l="10011" r="11369"/>
          <a:stretch/>
        </p:blipFill>
        <p:spPr>
          <a:xfrm>
            <a:off x="647031" y="2146853"/>
            <a:ext cx="6774186" cy="4108173"/>
          </a:xfrm>
        </p:spPr>
      </p:pic>
    </p:spTree>
    <p:extLst>
      <p:ext uri="{BB962C8B-B14F-4D97-AF65-F5344CB8AC3E}">
        <p14:creationId xmlns:p14="http://schemas.microsoft.com/office/powerpoint/2010/main" val="3653057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073F-F9DC-4DF5-8E3F-06D4D052FE37}"/>
              </a:ext>
            </a:extLst>
          </p:cNvPr>
          <p:cNvSpPr>
            <a:spLocks noGrp="1"/>
          </p:cNvSpPr>
          <p:nvPr>
            <p:ph type="title"/>
          </p:nvPr>
        </p:nvSpPr>
        <p:spPr>
          <a:xfrm>
            <a:off x="371474" y="834886"/>
            <a:ext cx="8321951" cy="1086748"/>
          </a:xfrm>
        </p:spPr>
        <p:txBody>
          <a:bodyPr/>
          <a:lstStyle/>
          <a:p>
            <a:r>
              <a:rPr lang="en-IN" dirty="0"/>
              <a:t>BSD – Blind Spot Detection</a:t>
            </a:r>
          </a:p>
        </p:txBody>
      </p:sp>
      <p:sp>
        <p:nvSpPr>
          <p:cNvPr id="3" name="Content Placeholder 2">
            <a:extLst>
              <a:ext uri="{FF2B5EF4-FFF2-40B4-BE49-F238E27FC236}">
                <a16:creationId xmlns:a16="http://schemas.microsoft.com/office/drawing/2014/main" id="{010B3E22-1CB6-49F7-81A7-7D02EAFD71F5}"/>
              </a:ext>
            </a:extLst>
          </p:cNvPr>
          <p:cNvSpPr>
            <a:spLocks noGrp="1"/>
          </p:cNvSpPr>
          <p:nvPr>
            <p:ph idx="1"/>
          </p:nvPr>
        </p:nvSpPr>
        <p:spPr>
          <a:xfrm>
            <a:off x="371474" y="2603500"/>
            <a:ext cx="5857047" cy="3573463"/>
          </a:xfrm>
        </p:spPr>
        <p:txBody>
          <a:bodyPr>
            <a:normAutofit fontScale="92500"/>
          </a:bodyPr>
          <a:lstStyle/>
          <a:p>
            <a:pPr>
              <a:buFont typeface="Wingdings" panose="05000000000000000000" pitchFamily="2" charset="2"/>
              <a:buChar char="§"/>
            </a:pPr>
            <a:r>
              <a:rPr lang="en-US" dirty="0"/>
              <a:t>These systems provide vital information about blind spots, areas that cannot be seen easily by the driver. </a:t>
            </a:r>
          </a:p>
          <a:p>
            <a:pPr>
              <a:buFont typeface="Wingdings" panose="05000000000000000000" pitchFamily="2" charset="2"/>
              <a:buChar char="§"/>
            </a:pPr>
            <a:r>
              <a:rPr lang="en-US" dirty="0"/>
              <a:t>Some of these systems will sound an alarm if they sense the presence of an object within a blind spot</a:t>
            </a:r>
          </a:p>
          <a:p>
            <a:pPr>
              <a:buFont typeface="Wingdings" panose="05000000000000000000" pitchFamily="2" charset="2"/>
              <a:buChar char="§"/>
            </a:pPr>
            <a:r>
              <a:rPr lang="en-US" dirty="0"/>
              <a:t>Others include cameras that transmit images to a display in the dashboard. </a:t>
            </a:r>
            <a:br>
              <a:rPr lang="en-US" dirty="0"/>
            </a:br>
            <a:endParaRPr lang="en-IN" dirty="0"/>
          </a:p>
        </p:txBody>
      </p:sp>
      <p:pic>
        <p:nvPicPr>
          <p:cNvPr id="10" name="Picture Placeholder 9">
            <a:extLst>
              <a:ext uri="{FF2B5EF4-FFF2-40B4-BE49-F238E27FC236}">
                <a16:creationId xmlns:a16="http://schemas.microsoft.com/office/drawing/2014/main" id="{A223FBB9-EC60-460D-BCE9-64891F68844C}"/>
              </a:ext>
            </a:extLst>
          </p:cNvPr>
          <p:cNvPicPr>
            <a:picLocks noGrp="1" noChangeAspect="1"/>
          </p:cNvPicPr>
          <p:nvPr>
            <p:ph type="pic" sz="quarter" idx="11"/>
          </p:nvPr>
        </p:nvPicPr>
        <p:blipFill>
          <a:blip r:embed="rId2"/>
          <a:srcRect l="9261" r="9261"/>
          <a:stretch>
            <a:fillRect/>
          </a:stretch>
        </p:blipFill>
        <p:spPr/>
      </p:pic>
      <p:pic>
        <p:nvPicPr>
          <p:cNvPr id="18" name="Picture Placeholder 17">
            <a:extLst>
              <a:ext uri="{FF2B5EF4-FFF2-40B4-BE49-F238E27FC236}">
                <a16:creationId xmlns:a16="http://schemas.microsoft.com/office/drawing/2014/main" id="{7F68142C-17B8-455E-8E32-53F6AC6D3764}"/>
              </a:ext>
            </a:extLst>
          </p:cNvPr>
          <p:cNvPicPr>
            <a:picLocks noGrp="1" noChangeAspect="1"/>
          </p:cNvPicPr>
          <p:nvPr>
            <p:ph type="pic" sz="quarter" idx="10"/>
          </p:nvPr>
        </p:nvPicPr>
        <p:blipFill rotWithShape="1">
          <a:blip r:embed="rId3"/>
          <a:srcRect l="1626" t="24758" r="1626"/>
          <a:stretch/>
        </p:blipFill>
        <p:spPr>
          <a:xfrm>
            <a:off x="9191224" y="980661"/>
            <a:ext cx="2692800" cy="2439162"/>
          </a:xfrm>
        </p:spPr>
      </p:pic>
    </p:spTree>
    <p:extLst>
      <p:ext uri="{BB962C8B-B14F-4D97-AF65-F5344CB8AC3E}">
        <p14:creationId xmlns:p14="http://schemas.microsoft.com/office/powerpoint/2010/main" val="142395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3ACC-C35F-4B8A-87DE-764C72251323}"/>
              </a:ext>
            </a:extLst>
          </p:cNvPr>
          <p:cNvSpPr>
            <a:spLocks noGrp="1"/>
          </p:cNvSpPr>
          <p:nvPr>
            <p:ph type="title"/>
          </p:nvPr>
        </p:nvSpPr>
        <p:spPr/>
        <p:txBody>
          <a:bodyPr>
            <a:noAutofit/>
          </a:bodyPr>
          <a:lstStyle/>
          <a:p>
            <a:r>
              <a:rPr lang="en-IN" sz="4800" dirty="0"/>
              <a:t>FCAS – Front Collision Avoidance System </a:t>
            </a:r>
          </a:p>
        </p:txBody>
      </p:sp>
      <p:pic>
        <p:nvPicPr>
          <p:cNvPr id="7" name="Picture Placeholder 6">
            <a:extLst>
              <a:ext uri="{FF2B5EF4-FFF2-40B4-BE49-F238E27FC236}">
                <a16:creationId xmlns:a16="http://schemas.microsoft.com/office/drawing/2014/main" id="{A5047B3A-7D71-4399-9432-44095260F885}"/>
              </a:ext>
            </a:extLst>
          </p:cNvPr>
          <p:cNvPicPr>
            <a:picLocks noGrp="1" noChangeAspect="1"/>
          </p:cNvPicPr>
          <p:nvPr>
            <p:ph type="pic" sz="quarter" idx="14"/>
          </p:nvPr>
        </p:nvPicPr>
        <p:blipFill rotWithShape="1">
          <a:blip r:embed="rId2"/>
          <a:srcRect l="175" r="13"/>
          <a:stretch/>
        </p:blipFill>
        <p:spPr>
          <a:xfrm>
            <a:off x="675861" y="1316931"/>
            <a:ext cx="7010400" cy="5057365"/>
          </a:xfrm>
        </p:spPr>
      </p:pic>
      <p:sp>
        <p:nvSpPr>
          <p:cNvPr id="8" name="Content Placeholder 2">
            <a:extLst>
              <a:ext uri="{FF2B5EF4-FFF2-40B4-BE49-F238E27FC236}">
                <a16:creationId xmlns:a16="http://schemas.microsoft.com/office/drawing/2014/main" id="{4A30A132-08A6-4B6E-AB59-A1BDC8C77FBA}"/>
              </a:ext>
            </a:extLst>
          </p:cNvPr>
          <p:cNvSpPr txBox="1">
            <a:spLocks/>
          </p:cNvSpPr>
          <p:nvPr/>
        </p:nvSpPr>
        <p:spPr>
          <a:xfrm>
            <a:off x="7938466" y="1714495"/>
            <a:ext cx="4072768" cy="4765817"/>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Uses a variety of sensors to determine whether a vehicle is in danger of colliding with another object. </a:t>
            </a:r>
          </a:p>
          <a:p>
            <a:pPr>
              <a:buFont typeface="Wingdings" panose="05000000000000000000" pitchFamily="2" charset="2"/>
              <a:buChar char="§"/>
            </a:pPr>
            <a:r>
              <a:rPr lang="en-US" dirty="0"/>
              <a:t>These systems sense the proximity of other vehicles, pedestrians, or other objects on the road. </a:t>
            </a:r>
          </a:p>
          <a:p>
            <a:pPr>
              <a:buFont typeface="Wingdings" panose="05000000000000000000" pitchFamily="2" charset="2"/>
              <a:buChar char="§"/>
            </a:pPr>
            <a:r>
              <a:rPr lang="en-US" dirty="0"/>
              <a:t>When the vehicle is in danger of colliding with another object, the collision avoidance system will warn the driver and take preventive actions, such as pre-charging the brakes, applying tension to the seat belts, or taking over steering </a:t>
            </a:r>
            <a:br>
              <a:rPr lang="en-US" dirty="0"/>
            </a:br>
            <a:endParaRPr lang="en-IN" dirty="0"/>
          </a:p>
        </p:txBody>
      </p:sp>
    </p:spTree>
    <p:extLst>
      <p:ext uri="{BB962C8B-B14F-4D97-AF65-F5344CB8AC3E}">
        <p14:creationId xmlns:p14="http://schemas.microsoft.com/office/powerpoint/2010/main" val="3864555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07258-1D57-4D47-9C68-35DBBF707CF7}"/>
              </a:ext>
            </a:extLst>
          </p:cNvPr>
          <p:cNvSpPr>
            <a:spLocks noGrp="1"/>
          </p:cNvSpPr>
          <p:nvPr>
            <p:ph type="body" sz="quarter" idx="15"/>
          </p:nvPr>
        </p:nvSpPr>
        <p:spPr>
          <a:xfrm>
            <a:off x="565157" y="4591356"/>
            <a:ext cx="5372096" cy="2180506"/>
          </a:xfrm>
        </p:spPr>
        <p:txBody>
          <a:bodyPr/>
          <a:lstStyle/>
          <a:p>
            <a:pPr marL="342900" indent="-342900" algn="l">
              <a:buFont typeface="Wingdings" panose="05000000000000000000" pitchFamily="2" charset="2"/>
              <a:buChar char="§"/>
            </a:pPr>
            <a:r>
              <a:rPr lang="en-US" b="0" dirty="0">
                <a:latin typeface="+mn-lt"/>
              </a:rPr>
              <a:t>Multiple sensors or wide angle cameras are located near the front or rear of the vehicle, detecting traffic that comes from the side, typically in car park situations.</a:t>
            </a:r>
            <a:r>
              <a:rPr lang="en-US" dirty="0">
                <a:latin typeface="+mn-lt"/>
              </a:rPr>
              <a:t> </a:t>
            </a:r>
            <a:br>
              <a:rPr lang="en-US" sz="2000" dirty="0">
                <a:latin typeface="+mn-lt"/>
              </a:rPr>
            </a:br>
            <a:endParaRPr lang="en-IN" sz="2000" dirty="0">
              <a:latin typeface="+mn-lt"/>
            </a:endParaRPr>
          </a:p>
        </p:txBody>
      </p:sp>
      <p:sp>
        <p:nvSpPr>
          <p:cNvPr id="3" name="Text Placeholder 2">
            <a:extLst>
              <a:ext uri="{FF2B5EF4-FFF2-40B4-BE49-F238E27FC236}">
                <a16:creationId xmlns:a16="http://schemas.microsoft.com/office/drawing/2014/main" id="{D1DCF7EF-0BD4-48D0-A298-8E6E8BE05598}"/>
              </a:ext>
            </a:extLst>
          </p:cNvPr>
          <p:cNvSpPr>
            <a:spLocks noGrp="1"/>
          </p:cNvSpPr>
          <p:nvPr>
            <p:ph type="body" sz="quarter" idx="16"/>
          </p:nvPr>
        </p:nvSpPr>
        <p:spPr>
          <a:xfrm>
            <a:off x="6254748" y="571500"/>
            <a:ext cx="5844486" cy="1665909"/>
          </a:xfrm>
        </p:spPr>
        <p:txBody>
          <a:bodyPr/>
          <a:lstStyle/>
          <a:p>
            <a:pPr algn="l"/>
            <a:r>
              <a:rPr lang="en-IN" sz="4400" dirty="0"/>
              <a:t>CTA – Cross-Traffic Alert </a:t>
            </a:r>
            <a:br>
              <a:rPr lang="en-IN" sz="3600" dirty="0"/>
            </a:br>
            <a:endParaRPr lang="en-US" sz="3600" dirty="0"/>
          </a:p>
        </p:txBody>
      </p:sp>
      <p:pic>
        <p:nvPicPr>
          <p:cNvPr id="8" name="Picture Placeholder 7">
            <a:extLst>
              <a:ext uri="{FF2B5EF4-FFF2-40B4-BE49-F238E27FC236}">
                <a16:creationId xmlns:a16="http://schemas.microsoft.com/office/drawing/2014/main" id="{A22CC0D9-D875-441A-A64E-2E3A34AFD639}"/>
              </a:ext>
            </a:extLst>
          </p:cNvPr>
          <p:cNvPicPr>
            <a:picLocks noGrp="1" noChangeAspect="1"/>
          </p:cNvPicPr>
          <p:nvPr>
            <p:ph type="pic" sz="quarter" idx="13"/>
          </p:nvPr>
        </p:nvPicPr>
        <p:blipFill>
          <a:blip r:embed="rId2"/>
          <a:srcRect l="10655" r="10655"/>
          <a:stretch>
            <a:fillRect/>
          </a:stretch>
        </p:blipFill>
        <p:spPr/>
      </p:pic>
      <p:pic>
        <p:nvPicPr>
          <p:cNvPr id="13" name="Picture Placeholder 12">
            <a:extLst>
              <a:ext uri="{FF2B5EF4-FFF2-40B4-BE49-F238E27FC236}">
                <a16:creationId xmlns:a16="http://schemas.microsoft.com/office/drawing/2014/main" id="{B44119B8-9BF4-4985-ADA8-3486422926EA}"/>
              </a:ext>
            </a:extLst>
          </p:cNvPr>
          <p:cNvPicPr>
            <a:picLocks noGrp="1" noChangeAspect="1"/>
          </p:cNvPicPr>
          <p:nvPr>
            <p:ph type="pic" sz="quarter" idx="14"/>
          </p:nvPr>
        </p:nvPicPr>
        <p:blipFill>
          <a:blip r:embed="rId3"/>
          <a:srcRect l="15185" r="15185"/>
          <a:stretch>
            <a:fillRect/>
          </a:stretch>
        </p:blipFill>
        <p:spPr/>
      </p:pic>
    </p:spTree>
    <p:extLst>
      <p:ext uri="{BB962C8B-B14F-4D97-AF65-F5344CB8AC3E}">
        <p14:creationId xmlns:p14="http://schemas.microsoft.com/office/powerpoint/2010/main" val="2310105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7659754" y="2040835"/>
            <a:ext cx="4333463" cy="31540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
            </a:pPr>
            <a:r>
              <a:rPr lang="en-US" sz="2800" b="0" dirty="0">
                <a:latin typeface="+mn-lt"/>
              </a:rPr>
              <a:t>A system that adjusts speed by applying the brake or shifting to lower gears while driving down a hill.</a:t>
            </a:r>
            <a:r>
              <a:rPr lang="en-US" sz="2800" dirty="0">
                <a:latin typeface="+mn-lt"/>
              </a:rPr>
              <a:t> </a:t>
            </a:r>
            <a:br>
              <a:rPr lang="en-US" sz="2800" dirty="0">
                <a:latin typeface="+mn-lt"/>
              </a:rPr>
            </a:br>
            <a:endParaRPr lang="en-US" sz="2800" b="0" dirty="0">
              <a:latin typeface="+mn-lt"/>
            </a:endParaRP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1285460" y="304108"/>
            <a:ext cx="9939131" cy="1239769"/>
          </a:xfrm>
        </p:spPr>
        <p:txBody>
          <a:bodyPr/>
          <a:lstStyle/>
          <a:p>
            <a:r>
              <a:rPr lang="en-IN" sz="5400" dirty="0"/>
              <a:t>HDC – Hill Descent Control </a:t>
            </a:r>
            <a:endParaRPr lang="en-US" sz="5400" dirty="0"/>
          </a:p>
        </p:txBody>
      </p:sp>
      <p:pic>
        <p:nvPicPr>
          <p:cNvPr id="6" name="Picture Placeholder 5">
            <a:extLst>
              <a:ext uri="{FF2B5EF4-FFF2-40B4-BE49-F238E27FC236}">
                <a16:creationId xmlns:a16="http://schemas.microsoft.com/office/drawing/2014/main" id="{0DCEB621-C528-425A-BFFB-E5066F391D82}"/>
              </a:ext>
            </a:extLst>
          </p:cNvPr>
          <p:cNvPicPr>
            <a:picLocks noGrp="1" noChangeAspect="1"/>
          </p:cNvPicPr>
          <p:nvPr>
            <p:ph type="pic" sz="quarter" idx="13"/>
          </p:nvPr>
        </p:nvPicPr>
        <p:blipFill>
          <a:blip r:embed="rId2"/>
          <a:srcRect l="3369" r="3369"/>
          <a:stretch>
            <a:fillRect/>
          </a:stretch>
        </p:blipFill>
        <p:spPr>
          <a:xfrm>
            <a:off x="554934" y="1921565"/>
            <a:ext cx="6587988" cy="4532244"/>
          </a:xfrm>
        </p:spPr>
      </p:pic>
    </p:spTree>
    <p:extLst>
      <p:ext uri="{BB962C8B-B14F-4D97-AF65-F5344CB8AC3E}">
        <p14:creationId xmlns:p14="http://schemas.microsoft.com/office/powerpoint/2010/main" val="377419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3ACC-C35F-4B8A-87DE-764C72251323}"/>
              </a:ext>
            </a:extLst>
          </p:cNvPr>
          <p:cNvSpPr>
            <a:spLocks noGrp="1"/>
          </p:cNvSpPr>
          <p:nvPr>
            <p:ph type="title"/>
          </p:nvPr>
        </p:nvSpPr>
        <p:spPr/>
        <p:txBody>
          <a:bodyPr>
            <a:noAutofit/>
          </a:bodyPr>
          <a:lstStyle/>
          <a:p>
            <a:r>
              <a:rPr lang="en-IN" sz="4800" dirty="0"/>
              <a:t>HUD – Head Up Display </a:t>
            </a:r>
          </a:p>
        </p:txBody>
      </p:sp>
      <p:sp>
        <p:nvSpPr>
          <p:cNvPr id="8" name="Content Placeholder 2">
            <a:extLst>
              <a:ext uri="{FF2B5EF4-FFF2-40B4-BE49-F238E27FC236}">
                <a16:creationId xmlns:a16="http://schemas.microsoft.com/office/drawing/2014/main" id="{4A30A132-08A6-4B6E-AB59-A1BDC8C77FBA}"/>
              </a:ext>
            </a:extLst>
          </p:cNvPr>
          <p:cNvSpPr txBox="1">
            <a:spLocks/>
          </p:cNvSpPr>
          <p:nvPr/>
        </p:nvSpPr>
        <p:spPr>
          <a:xfrm>
            <a:off x="8119232" y="1540975"/>
            <a:ext cx="4072768" cy="47658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A transparent display that shows information on the front windscreen, allowing drivers to keep their eyes on the road, instead of having to look away toward information on the dashboard </a:t>
            </a:r>
            <a:br>
              <a:rPr lang="en-US" dirty="0"/>
            </a:br>
            <a:endParaRPr lang="en-IN" dirty="0"/>
          </a:p>
        </p:txBody>
      </p:sp>
      <p:pic>
        <p:nvPicPr>
          <p:cNvPr id="12" name="Picture Placeholder 11">
            <a:extLst>
              <a:ext uri="{FF2B5EF4-FFF2-40B4-BE49-F238E27FC236}">
                <a16:creationId xmlns:a16="http://schemas.microsoft.com/office/drawing/2014/main" id="{5CD12D6E-7713-4D03-88D5-861D0C110AB8}"/>
              </a:ext>
            </a:extLst>
          </p:cNvPr>
          <p:cNvPicPr>
            <a:picLocks noGrp="1" noChangeAspect="1"/>
          </p:cNvPicPr>
          <p:nvPr>
            <p:ph type="pic" sz="quarter" idx="14"/>
          </p:nvPr>
        </p:nvPicPr>
        <p:blipFill rotWithShape="1">
          <a:blip r:embed="rId2"/>
          <a:srcRect l="-8" r="6044"/>
          <a:stretch/>
        </p:blipFill>
        <p:spPr>
          <a:xfrm>
            <a:off x="371475" y="1339505"/>
            <a:ext cx="7566991" cy="4967287"/>
          </a:xfrm>
        </p:spPr>
      </p:pic>
    </p:spTree>
    <p:extLst>
      <p:ext uri="{BB962C8B-B14F-4D97-AF65-F5344CB8AC3E}">
        <p14:creationId xmlns:p14="http://schemas.microsoft.com/office/powerpoint/2010/main" val="2395735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07258-1D57-4D47-9C68-35DBBF707CF7}"/>
              </a:ext>
            </a:extLst>
          </p:cNvPr>
          <p:cNvSpPr>
            <a:spLocks noGrp="1"/>
          </p:cNvSpPr>
          <p:nvPr>
            <p:ph type="body" sz="quarter" idx="15"/>
          </p:nvPr>
        </p:nvSpPr>
        <p:spPr>
          <a:xfrm>
            <a:off x="580613" y="4505739"/>
            <a:ext cx="5372096" cy="2044493"/>
          </a:xfrm>
        </p:spPr>
        <p:txBody>
          <a:bodyPr/>
          <a:lstStyle/>
          <a:p>
            <a:pPr marL="342900" indent="-342900" algn="l">
              <a:buFont typeface="Wingdings" panose="05000000000000000000" pitchFamily="2" charset="2"/>
              <a:buChar char="§"/>
            </a:pPr>
            <a:r>
              <a:rPr lang="en-US" b="0" dirty="0">
                <a:latin typeface="+mn-lt"/>
              </a:rPr>
              <a:t>Senses a vehicle approaching in a neighboring lane while you signal for a lane change. The vehicle can alert the driver with a flashing indicator in the side mirror </a:t>
            </a:r>
            <a:br>
              <a:rPr lang="en-US" b="0" dirty="0">
                <a:latin typeface="+mn-lt"/>
              </a:rPr>
            </a:br>
            <a:endParaRPr lang="en-IN" b="0" dirty="0">
              <a:latin typeface="+mn-lt"/>
            </a:endParaRPr>
          </a:p>
        </p:txBody>
      </p:sp>
      <p:sp>
        <p:nvSpPr>
          <p:cNvPr id="3" name="Text Placeholder 2">
            <a:extLst>
              <a:ext uri="{FF2B5EF4-FFF2-40B4-BE49-F238E27FC236}">
                <a16:creationId xmlns:a16="http://schemas.microsoft.com/office/drawing/2014/main" id="{D1DCF7EF-0BD4-48D0-A298-8E6E8BE05598}"/>
              </a:ext>
            </a:extLst>
          </p:cNvPr>
          <p:cNvSpPr>
            <a:spLocks noGrp="1"/>
          </p:cNvSpPr>
          <p:nvPr>
            <p:ph type="body" sz="quarter" idx="16"/>
          </p:nvPr>
        </p:nvSpPr>
        <p:spPr>
          <a:xfrm>
            <a:off x="6440279" y="544935"/>
            <a:ext cx="5582477" cy="1665909"/>
          </a:xfrm>
        </p:spPr>
        <p:txBody>
          <a:bodyPr/>
          <a:lstStyle/>
          <a:p>
            <a:pPr algn="l"/>
            <a:r>
              <a:rPr lang="en-US" sz="4000" dirty="0"/>
              <a:t>LCA – Lane Change Assist</a:t>
            </a:r>
          </a:p>
        </p:txBody>
      </p:sp>
      <p:pic>
        <p:nvPicPr>
          <p:cNvPr id="8" name="Picture Placeholder 6">
            <a:extLst>
              <a:ext uri="{FF2B5EF4-FFF2-40B4-BE49-F238E27FC236}">
                <a16:creationId xmlns:a16="http://schemas.microsoft.com/office/drawing/2014/main" id="{1EB6BBE3-7943-452E-A510-DE51C16DD0CE}"/>
              </a:ext>
            </a:extLst>
          </p:cNvPr>
          <p:cNvPicPr>
            <a:picLocks noGrp="1" noChangeAspect="1"/>
          </p:cNvPicPr>
          <p:nvPr>
            <p:ph type="pic" sz="quarter" idx="13"/>
          </p:nvPr>
        </p:nvPicPr>
        <p:blipFill rotWithShape="1">
          <a:blip r:embed="rId2"/>
          <a:srcRect l="562" t="1397" r="1816" b="-1397"/>
          <a:stretch/>
        </p:blipFill>
        <p:spPr>
          <a:xfrm>
            <a:off x="437323" y="571500"/>
            <a:ext cx="5658677" cy="3840163"/>
          </a:xfrm>
        </p:spPr>
      </p:pic>
      <p:pic>
        <p:nvPicPr>
          <p:cNvPr id="12" name="Picture Placeholder 11">
            <a:extLst>
              <a:ext uri="{FF2B5EF4-FFF2-40B4-BE49-F238E27FC236}">
                <a16:creationId xmlns:a16="http://schemas.microsoft.com/office/drawing/2014/main" id="{AD2CAB9C-6FA1-4D0F-951B-044721789317}"/>
              </a:ext>
            </a:extLst>
          </p:cNvPr>
          <p:cNvPicPr>
            <a:picLocks noGrp="1" noChangeAspect="1"/>
          </p:cNvPicPr>
          <p:nvPr>
            <p:ph type="pic" sz="quarter" idx="14"/>
          </p:nvPr>
        </p:nvPicPr>
        <p:blipFill rotWithShape="1">
          <a:blip r:embed="rId3"/>
          <a:srcRect t="-115" b="38278"/>
          <a:stretch/>
        </p:blipFill>
        <p:spPr>
          <a:xfrm>
            <a:off x="6440279" y="2964130"/>
            <a:ext cx="5372097" cy="3476427"/>
          </a:xfrm>
        </p:spPr>
      </p:pic>
    </p:spTree>
    <p:extLst>
      <p:ext uri="{BB962C8B-B14F-4D97-AF65-F5344CB8AC3E}">
        <p14:creationId xmlns:p14="http://schemas.microsoft.com/office/powerpoint/2010/main" val="3883526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AI Assisted Technology</a:t>
            </a:r>
            <a:endParaRPr lang="en-IN" sz="5400" dirty="0"/>
          </a:p>
        </p:txBody>
      </p:sp>
      <p:pic>
        <p:nvPicPr>
          <p:cNvPr id="6" name="Picture Placeholder 5">
            <a:extLst>
              <a:ext uri="{FF2B5EF4-FFF2-40B4-BE49-F238E27FC236}">
                <a16:creationId xmlns:a16="http://schemas.microsoft.com/office/drawing/2014/main" id="{086EB52E-0B10-4882-9978-3DCEAB786149}"/>
              </a:ext>
            </a:extLst>
          </p:cNvPr>
          <p:cNvPicPr>
            <a:picLocks noGrp="1" noChangeAspect="1"/>
          </p:cNvPicPr>
          <p:nvPr>
            <p:ph type="pic" sz="quarter" idx="13"/>
          </p:nvPr>
        </p:nvPicPr>
        <p:blipFill rotWithShape="1">
          <a:blip r:embed="rId2"/>
          <a:srcRect t="3732" b="-150"/>
          <a:stretch/>
        </p:blipFill>
        <p:spPr>
          <a:xfrm>
            <a:off x="357809" y="1245704"/>
            <a:ext cx="11449878" cy="5102087"/>
          </a:xfrm>
        </p:spPr>
      </p:pic>
    </p:spTree>
    <p:extLst>
      <p:ext uri="{BB962C8B-B14F-4D97-AF65-F5344CB8AC3E}">
        <p14:creationId xmlns:p14="http://schemas.microsoft.com/office/powerpoint/2010/main" val="579085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C671-25CF-44D3-AFA0-6EA9CD77F9F4}"/>
              </a:ext>
            </a:extLst>
          </p:cNvPr>
          <p:cNvSpPr>
            <a:spLocks noGrp="1"/>
          </p:cNvSpPr>
          <p:nvPr>
            <p:ph type="title"/>
          </p:nvPr>
        </p:nvSpPr>
        <p:spPr>
          <a:xfrm>
            <a:off x="756444" y="307427"/>
            <a:ext cx="10679112" cy="1587633"/>
          </a:xfrm>
        </p:spPr>
        <p:txBody>
          <a:bodyPr>
            <a:noAutofit/>
          </a:bodyPr>
          <a:lstStyle/>
          <a:p>
            <a:r>
              <a:rPr lang="en-IN" sz="3400" dirty="0"/>
              <a:t>APS – Automatic Parking System / PA - Parking Assistance/ </a:t>
            </a:r>
            <a:br>
              <a:rPr lang="en-IN" sz="3400" dirty="0"/>
            </a:br>
            <a:r>
              <a:rPr lang="en-IN" sz="3400" dirty="0"/>
              <a:t>			IPAS - Intelligent Assist System </a:t>
            </a:r>
            <a:br>
              <a:rPr lang="en-IN" sz="3600" dirty="0"/>
            </a:br>
            <a:endParaRPr lang="en-IN" sz="3600" dirty="0"/>
          </a:p>
        </p:txBody>
      </p:sp>
      <p:pic>
        <p:nvPicPr>
          <p:cNvPr id="7" name="Content Placeholder 6">
            <a:extLst>
              <a:ext uri="{FF2B5EF4-FFF2-40B4-BE49-F238E27FC236}">
                <a16:creationId xmlns:a16="http://schemas.microsoft.com/office/drawing/2014/main" id="{96C1CA1A-E580-4D23-9FCB-B9197CD49627}"/>
              </a:ext>
            </a:extLst>
          </p:cNvPr>
          <p:cNvPicPr>
            <a:picLocks noGrp="1" noChangeAspect="1"/>
          </p:cNvPicPr>
          <p:nvPr>
            <p:ph idx="1"/>
          </p:nvPr>
        </p:nvPicPr>
        <p:blipFill rotWithShape="1">
          <a:blip r:embed="rId2"/>
          <a:srcRect b="25462"/>
          <a:stretch/>
        </p:blipFill>
        <p:spPr>
          <a:xfrm>
            <a:off x="5274365" y="2205925"/>
            <a:ext cx="6537083" cy="4141866"/>
          </a:xfrm>
        </p:spPr>
      </p:pic>
      <p:sp>
        <p:nvSpPr>
          <p:cNvPr id="4" name="Text Placeholder 3">
            <a:extLst>
              <a:ext uri="{FF2B5EF4-FFF2-40B4-BE49-F238E27FC236}">
                <a16:creationId xmlns:a16="http://schemas.microsoft.com/office/drawing/2014/main" id="{9FED5230-70AF-4130-945D-365FB20B8249}"/>
              </a:ext>
            </a:extLst>
          </p:cNvPr>
          <p:cNvSpPr>
            <a:spLocks noGrp="1"/>
          </p:cNvSpPr>
          <p:nvPr>
            <p:ph type="body" sz="half" idx="2"/>
          </p:nvPr>
        </p:nvSpPr>
        <p:spPr>
          <a:xfrm>
            <a:off x="597417" y="2205925"/>
            <a:ext cx="4040843" cy="3811588"/>
          </a:xfrm>
        </p:spPr>
        <p:txBody>
          <a:bodyPr>
            <a:normAutofit/>
          </a:bodyPr>
          <a:lstStyle/>
          <a:p>
            <a:pPr marL="285750" indent="-285750">
              <a:buFont typeface="Wingdings" panose="05000000000000000000" pitchFamily="2" charset="2"/>
              <a:buChar char="§"/>
            </a:pPr>
            <a:r>
              <a:rPr lang="en-US" sz="2400" dirty="0"/>
              <a:t>Designed to help a driver park. </a:t>
            </a:r>
          </a:p>
          <a:p>
            <a:pPr marL="285750" indent="-285750">
              <a:buFont typeface="Wingdings" panose="05000000000000000000" pitchFamily="2" charset="2"/>
              <a:buChar char="§"/>
            </a:pPr>
            <a:r>
              <a:rPr lang="en-US" sz="2400" dirty="0"/>
              <a:t>Some perform the entire job automatically, while others simply provide advice so that the driver knows when to turn the steering wheel and when to stop.</a:t>
            </a:r>
            <a:br>
              <a:rPr lang="en-US" sz="2400" dirty="0"/>
            </a:br>
            <a:endParaRPr lang="en-IN" sz="2400" dirty="0"/>
          </a:p>
        </p:txBody>
      </p:sp>
    </p:spTree>
    <p:extLst>
      <p:ext uri="{BB962C8B-B14F-4D97-AF65-F5344CB8AC3E}">
        <p14:creationId xmlns:p14="http://schemas.microsoft.com/office/powerpoint/2010/main" val="75361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30A58-AFCB-496D-9BB1-D2431623AB50}"/>
              </a:ext>
            </a:extLst>
          </p:cNvPr>
          <p:cNvSpPr>
            <a:spLocks noGrp="1"/>
          </p:cNvSpPr>
          <p:nvPr>
            <p:ph type="ctrTitle"/>
          </p:nvPr>
        </p:nvSpPr>
        <p:spPr>
          <a:xfrm>
            <a:off x="159441" y="13252"/>
            <a:ext cx="5340211" cy="976312"/>
          </a:xfrm>
        </p:spPr>
        <p:txBody>
          <a:bodyPr>
            <a:normAutofit/>
          </a:bodyPr>
          <a:lstStyle/>
          <a:p>
            <a:r>
              <a:rPr lang="en-US" sz="5200" dirty="0"/>
              <a:t>Table of Contents</a:t>
            </a:r>
            <a:endParaRPr lang="en-IN" sz="5200" dirty="0"/>
          </a:p>
        </p:txBody>
      </p:sp>
      <p:sp>
        <p:nvSpPr>
          <p:cNvPr id="4" name="Subtitle 3">
            <a:extLst>
              <a:ext uri="{FF2B5EF4-FFF2-40B4-BE49-F238E27FC236}">
                <a16:creationId xmlns:a16="http://schemas.microsoft.com/office/drawing/2014/main" id="{7D7974F8-7004-482F-A1D7-278CF7593950}"/>
              </a:ext>
            </a:extLst>
          </p:cNvPr>
          <p:cNvSpPr>
            <a:spLocks noGrp="1"/>
          </p:cNvSpPr>
          <p:nvPr>
            <p:ph type="subTitle" idx="1"/>
          </p:nvPr>
        </p:nvSpPr>
        <p:spPr>
          <a:xfrm>
            <a:off x="291547" y="989564"/>
            <a:ext cx="5208105" cy="5742539"/>
          </a:xfrm>
        </p:spPr>
        <p:txBody>
          <a:bodyPr>
            <a:noAutofit/>
          </a:bodyPr>
          <a:lstStyle/>
          <a:p>
            <a:r>
              <a:rPr lang="en-US" sz="2000" b="1" dirty="0"/>
              <a:t>	3.2 Sensor Assisted Technology</a:t>
            </a:r>
          </a:p>
          <a:p>
            <a:r>
              <a:rPr lang="en-US" sz="2000" b="1" dirty="0"/>
              <a:t>	    3.2.1 Adaptive Cruise Control</a:t>
            </a:r>
            <a:endParaRPr lang="en-IN" sz="2000" dirty="0"/>
          </a:p>
          <a:p>
            <a:r>
              <a:rPr lang="en-US" sz="2000" b="1" dirty="0"/>
              <a:t>	    3.2.2 Blind spot detection</a:t>
            </a:r>
          </a:p>
          <a:p>
            <a:r>
              <a:rPr lang="en-US" sz="2000" b="1" dirty="0"/>
              <a:t>	    3.2.3 Front collision avoidance system</a:t>
            </a:r>
          </a:p>
          <a:p>
            <a:r>
              <a:rPr lang="en-US" sz="2000" b="1" dirty="0"/>
              <a:t>	    3.2.4 Cross traffic alert</a:t>
            </a:r>
          </a:p>
          <a:p>
            <a:r>
              <a:rPr lang="en-US" sz="2000" b="1" dirty="0"/>
              <a:t>	    3.2.5 Hill descent control</a:t>
            </a:r>
          </a:p>
          <a:p>
            <a:r>
              <a:rPr lang="en-US" sz="2000" b="1" dirty="0"/>
              <a:t>	    3.2.6 Head up display</a:t>
            </a:r>
          </a:p>
          <a:p>
            <a:r>
              <a:rPr lang="en-US" sz="2000" b="1" dirty="0"/>
              <a:t>	    3.2.7 Lane change assist</a:t>
            </a:r>
          </a:p>
          <a:p>
            <a:r>
              <a:rPr lang="en-US" sz="2000" b="1" dirty="0"/>
              <a:t>	3.3 AI Assisted Technology</a:t>
            </a:r>
          </a:p>
          <a:p>
            <a:r>
              <a:rPr lang="en-US" sz="2000" b="1" dirty="0"/>
              <a:t>	    3.3.1 </a:t>
            </a:r>
            <a:r>
              <a:rPr lang="en-IN" sz="2000" b="1" dirty="0"/>
              <a:t>Automatic Parking System 	    	    3.3.2 Emergency Driver Assistant</a:t>
            </a:r>
          </a:p>
          <a:p>
            <a:r>
              <a:rPr lang="en-US" sz="2000" b="1" dirty="0"/>
              <a:t>	    3.3.3 Intelligent Speed Adaptation</a:t>
            </a:r>
            <a:endParaRPr lang="en-IN" sz="2000" b="1" dirty="0"/>
          </a:p>
          <a:p>
            <a:r>
              <a:rPr lang="en-US" sz="2000" b="1" dirty="0"/>
              <a:t>	    3.3.4 Some more AI Technology</a:t>
            </a:r>
          </a:p>
          <a:p>
            <a:r>
              <a:rPr lang="en-US" sz="2000" b="1" dirty="0"/>
              <a:t>	   		</a:t>
            </a:r>
            <a:endParaRPr lang="en-IN" sz="2000" b="1" dirty="0"/>
          </a:p>
        </p:txBody>
      </p:sp>
      <p:pic>
        <p:nvPicPr>
          <p:cNvPr id="16" name="Picture Placeholder 15">
            <a:extLst>
              <a:ext uri="{FF2B5EF4-FFF2-40B4-BE49-F238E27FC236}">
                <a16:creationId xmlns:a16="http://schemas.microsoft.com/office/drawing/2014/main" id="{81A73BFC-C1F3-4A0C-A480-1302F9187FE8}"/>
              </a:ext>
            </a:extLst>
          </p:cNvPr>
          <p:cNvPicPr>
            <a:picLocks noGrp="1" noChangeAspect="1"/>
          </p:cNvPicPr>
          <p:nvPr>
            <p:ph type="pic" sz="quarter" idx="10"/>
          </p:nvPr>
        </p:nvPicPr>
        <p:blipFill rotWithShape="1">
          <a:blip r:embed="rId2"/>
          <a:srcRect l="13815" r="9562"/>
          <a:stretch/>
        </p:blipFill>
        <p:spPr>
          <a:xfrm>
            <a:off x="5393635" y="472281"/>
            <a:ext cx="6798365" cy="5913439"/>
          </a:xfrm>
        </p:spPr>
      </p:pic>
    </p:spTree>
    <p:extLst>
      <p:ext uri="{BB962C8B-B14F-4D97-AF65-F5344CB8AC3E}">
        <p14:creationId xmlns:p14="http://schemas.microsoft.com/office/powerpoint/2010/main" val="228874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1CF5-B0B6-432B-8DC1-B3A65BA32B7B}"/>
              </a:ext>
            </a:extLst>
          </p:cNvPr>
          <p:cNvSpPr>
            <a:spLocks noGrp="1"/>
          </p:cNvSpPr>
          <p:nvPr>
            <p:ph type="title"/>
          </p:nvPr>
        </p:nvSpPr>
        <p:spPr/>
        <p:txBody>
          <a:bodyPr>
            <a:noAutofit/>
          </a:bodyPr>
          <a:lstStyle/>
          <a:p>
            <a:r>
              <a:rPr lang="en-US" sz="4800" dirty="0"/>
              <a:t>E</a:t>
            </a:r>
            <a:r>
              <a:rPr lang="en-IN" sz="4800" dirty="0"/>
              <a:t>DA – Emergency Driver Assistant </a:t>
            </a:r>
          </a:p>
        </p:txBody>
      </p:sp>
      <p:sp>
        <p:nvSpPr>
          <p:cNvPr id="3" name="Content Placeholder 2">
            <a:extLst>
              <a:ext uri="{FF2B5EF4-FFF2-40B4-BE49-F238E27FC236}">
                <a16:creationId xmlns:a16="http://schemas.microsoft.com/office/drawing/2014/main" id="{965535F5-2C16-41CB-BC64-3F6344659FA2}"/>
              </a:ext>
            </a:extLst>
          </p:cNvPr>
          <p:cNvSpPr>
            <a:spLocks noGrp="1"/>
          </p:cNvSpPr>
          <p:nvPr>
            <p:ph idx="1"/>
          </p:nvPr>
        </p:nvSpPr>
        <p:spPr>
          <a:xfrm>
            <a:off x="6400802" y="1815548"/>
            <a:ext cx="5346700" cy="4381501"/>
          </a:xfrm>
        </p:spPr>
        <p:txBody>
          <a:bodyPr>
            <a:normAutofit/>
          </a:bodyPr>
          <a:lstStyle/>
          <a:p>
            <a:r>
              <a:rPr lang="en-US" dirty="0">
                <a:solidFill>
                  <a:schemeClr val="tx1"/>
                </a:solidFill>
              </a:rPr>
              <a:t>A system that monitors driver behavior.</a:t>
            </a:r>
          </a:p>
          <a:p>
            <a:r>
              <a:rPr lang="en-US" dirty="0">
                <a:solidFill>
                  <a:schemeClr val="tx1"/>
                </a:solidFill>
              </a:rPr>
              <a:t> If the system concludes that the driver is no longer able to safely drive the vehicle, the EDA takes control of the brakes and the steering to bring the vehicle to a stop</a:t>
            </a:r>
            <a:r>
              <a:rPr lang="en-US" sz="2800" dirty="0">
                <a:solidFill>
                  <a:schemeClr val="tx1"/>
                </a:solidFill>
              </a:rPr>
              <a:t>.</a:t>
            </a:r>
            <a:br>
              <a:rPr lang="en-US" sz="2800" dirty="0">
                <a:solidFill>
                  <a:schemeClr val="tx1"/>
                </a:solidFill>
              </a:rPr>
            </a:br>
            <a:endParaRPr lang="en-IN" sz="2800" dirty="0">
              <a:solidFill>
                <a:schemeClr val="tx1"/>
              </a:solidFill>
            </a:endParaRPr>
          </a:p>
        </p:txBody>
      </p:sp>
      <p:pic>
        <p:nvPicPr>
          <p:cNvPr id="9" name="Picture Placeholder 8">
            <a:extLst>
              <a:ext uri="{FF2B5EF4-FFF2-40B4-BE49-F238E27FC236}">
                <a16:creationId xmlns:a16="http://schemas.microsoft.com/office/drawing/2014/main" id="{0C6EC45F-F949-4501-B612-D86D86FF70D1}"/>
              </a:ext>
            </a:extLst>
          </p:cNvPr>
          <p:cNvPicPr>
            <a:picLocks noGrp="1" noChangeAspect="1"/>
          </p:cNvPicPr>
          <p:nvPr>
            <p:ph type="pic" sz="quarter" idx="13"/>
          </p:nvPr>
        </p:nvPicPr>
        <p:blipFill rotWithShape="1">
          <a:blip r:embed="rId2"/>
          <a:srcRect l="3093" t="-54" r="10921" b="54"/>
          <a:stretch/>
        </p:blipFill>
        <p:spPr>
          <a:xfrm>
            <a:off x="649357" y="1709530"/>
            <a:ext cx="5141843" cy="4200940"/>
          </a:xfrm>
        </p:spPr>
      </p:pic>
    </p:spTree>
    <p:extLst>
      <p:ext uri="{BB962C8B-B14F-4D97-AF65-F5344CB8AC3E}">
        <p14:creationId xmlns:p14="http://schemas.microsoft.com/office/powerpoint/2010/main" val="2815357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9A81-2CED-4865-8D36-4BD298F2A5C4}"/>
              </a:ext>
            </a:extLst>
          </p:cNvPr>
          <p:cNvSpPr>
            <a:spLocks noGrp="1"/>
          </p:cNvSpPr>
          <p:nvPr>
            <p:ph type="title"/>
          </p:nvPr>
        </p:nvSpPr>
        <p:spPr>
          <a:xfrm>
            <a:off x="371475" y="260351"/>
            <a:ext cx="11520488" cy="826328"/>
          </a:xfrm>
        </p:spPr>
        <p:txBody>
          <a:bodyPr>
            <a:noAutofit/>
          </a:bodyPr>
          <a:lstStyle/>
          <a:p>
            <a:r>
              <a:rPr lang="en-US" sz="4800" dirty="0"/>
              <a:t>ISA – Intelligent Speed Adaptation</a:t>
            </a:r>
            <a:endParaRPr lang="en-IN" sz="4800" dirty="0"/>
          </a:p>
        </p:txBody>
      </p:sp>
      <p:sp>
        <p:nvSpPr>
          <p:cNvPr id="5" name="Text Placeholder 4">
            <a:extLst>
              <a:ext uri="{FF2B5EF4-FFF2-40B4-BE49-F238E27FC236}">
                <a16:creationId xmlns:a16="http://schemas.microsoft.com/office/drawing/2014/main" id="{69F2313C-0298-4101-AD6D-EEDE1B0B2A10}"/>
              </a:ext>
            </a:extLst>
          </p:cNvPr>
          <p:cNvSpPr>
            <a:spLocks noGrp="1"/>
          </p:cNvSpPr>
          <p:nvPr>
            <p:ph type="body" sz="quarter" idx="14"/>
          </p:nvPr>
        </p:nvSpPr>
        <p:spPr/>
        <p:txBody>
          <a:bodyPr>
            <a:normAutofit/>
          </a:bodyPr>
          <a:lstStyle/>
          <a:p>
            <a:pPr>
              <a:buFont typeface="Wingdings" panose="05000000000000000000" pitchFamily="2" charset="2"/>
              <a:buChar char="§"/>
            </a:pPr>
            <a:r>
              <a:rPr lang="en-US" sz="2600" b="1" dirty="0"/>
              <a:t>A system that monitors vehicle speed, warning the driver to adjust their speed if it is higher than the allowed limit.</a:t>
            </a:r>
          </a:p>
          <a:p>
            <a:pPr>
              <a:buFont typeface="Wingdings" panose="05000000000000000000" pitchFamily="2" charset="2"/>
              <a:buChar char="§"/>
            </a:pPr>
            <a:r>
              <a:rPr lang="en-US" sz="2600" b="1" dirty="0"/>
              <a:t>Typically uses Traffic Sign Recognition and map data to determine the speed limit. </a:t>
            </a:r>
            <a:br>
              <a:rPr lang="en-US" sz="2600" b="1" dirty="0"/>
            </a:br>
            <a:endParaRPr lang="en-IN" sz="2600" b="1" dirty="0"/>
          </a:p>
        </p:txBody>
      </p:sp>
      <p:pic>
        <p:nvPicPr>
          <p:cNvPr id="9" name="Picture 8">
            <a:extLst>
              <a:ext uri="{FF2B5EF4-FFF2-40B4-BE49-F238E27FC236}">
                <a16:creationId xmlns:a16="http://schemas.microsoft.com/office/drawing/2014/main" id="{2571D3A9-4F79-4CFA-BDDF-633EA9E5E362}"/>
              </a:ext>
            </a:extLst>
          </p:cNvPr>
          <p:cNvPicPr>
            <a:picLocks noChangeAspect="1"/>
          </p:cNvPicPr>
          <p:nvPr/>
        </p:nvPicPr>
        <p:blipFill>
          <a:blip r:embed="rId2"/>
          <a:stretch>
            <a:fillRect/>
          </a:stretch>
        </p:blipFill>
        <p:spPr>
          <a:xfrm>
            <a:off x="5097325" y="1673018"/>
            <a:ext cx="6948901" cy="4108864"/>
          </a:xfrm>
          <a:prstGeom prst="rect">
            <a:avLst/>
          </a:prstGeom>
        </p:spPr>
      </p:pic>
    </p:spTree>
    <p:extLst>
      <p:ext uri="{BB962C8B-B14F-4D97-AF65-F5344CB8AC3E}">
        <p14:creationId xmlns:p14="http://schemas.microsoft.com/office/powerpoint/2010/main" val="4223311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D1DA5-242E-445D-89A5-AFF6055FA881}"/>
              </a:ext>
            </a:extLst>
          </p:cNvPr>
          <p:cNvSpPr>
            <a:spLocks noGrp="1"/>
          </p:cNvSpPr>
          <p:nvPr>
            <p:ph type="title"/>
          </p:nvPr>
        </p:nvSpPr>
        <p:spPr>
          <a:xfrm>
            <a:off x="371475" y="260351"/>
            <a:ext cx="11520488" cy="758824"/>
          </a:xfrm>
        </p:spPr>
        <p:txBody>
          <a:bodyPr/>
          <a:lstStyle/>
          <a:p>
            <a:r>
              <a:rPr lang="en-US" dirty="0"/>
              <a:t>Some more AI Assisted Technology </a:t>
            </a:r>
            <a:endParaRPr lang="en-IN" dirty="0"/>
          </a:p>
        </p:txBody>
      </p:sp>
      <p:pic>
        <p:nvPicPr>
          <p:cNvPr id="17" name="Picture Placeholder 16">
            <a:extLst>
              <a:ext uri="{FF2B5EF4-FFF2-40B4-BE49-F238E27FC236}">
                <a16:creationId xmlns:a16="http://schemas.microsoft.com/office/drawing/2014/main" id="{9A1B0873-2279-4FF9-9CCA-7FD6FF712CE0}"/>
              </a:ext>
            </a:extLst>
          </p:cNvPr>
          <p:cNvPicPr>
            <a:picLocks noGrp="1" noChangeAspect="1"/>
          </p:cNvPicPr>
          <p:nvPr>
            <p:ph type="pic" sz="quarter" idx="13"/>
          </p:nvPr>
        </p:nvPicPr>
        <p:blipFill>
          <a:blip r:embed="rId2"/>
          <a:srcRect l="14613" r="14613"/>
          <a:stretch>
            <a:fillRect/>
          </a:stretch>
        </p:blipFill>
        <p:spPr>
          <a:xfrm>
            <a:off x="466725" y="1762125"/>
            <a:ext cx="2495550" cy="2225675"/>
          </a:xfrm>
        </p:spPr>
      </p:pic>
      <p:pic>
        <p:nvPicPr>
          <p:cNvPr id="23" name="Picture Placeholder 22">
            <a:extLst>
              <a:ext uri="{FF2B5EF4-FFF2-40B4-BE49-F238E27FC236}">
                <a16:creationId xmlns:a16="http://schemas.microsoft.com/office/drawing/2014/main" id="{4B19FD63-0BC9-44F0-AF1C-773BAAB48668}"/>
              </a:ext>
            </a:extLst>
          </p:cNvPr>
          <p:cNvPicPr>
            <a:picLocks noGrp="1" noChangeAspect="1"/>
          </p:cNvPicPr>
          <p:nvPr>
            <p:ph type="pic" sz="quarter" idx="21"/>
          </p:nvPr>
        </p:nvPicPr>
        <p:blipFill rotWithShape="1">
          <a:blip r:embed="rId3"/>
          <a:srcRect l="8934" r="21465"/>
          <a:stretch/>
        </p:blipFill>
        <p:spPr>
          <a:xfrm>
            <a:off x="3412045" y="1761485"/>
            <a:ext cx="2494719" cy="2226366"/>
          </a:xfrm>
        </p:spPr>
      </p:pic>
      <p:pic>
        <p:nvPicPr>
          <p:cNvPr id="21" name="Picture Placeholder 20">
            <a:extLst>
              <a:ext uri="{FF2B5EF4-FFF2-40B4-BE49-F238E27FC236}">
                <a16:creationId xmlns:a16="http://schemas.microsoft.com/office/drawing/2014/main" id="{2461A387-3790-4083-B1CB-DF24A44F262A}"/>
              </a:ext>
            </a:extLst>
          </p:cNvPr>
          <p:cNvPicPr>
            <a:picLocks noGrp="1" noChangeAspect="1"/>
          </p:cNvPicPr>
          <p:nvPr>
            <p:ph type="pic" sz="quarter" idx="22"/>
          </p:nvPr>
        </p:nvPicPr>
        <p:blipFill>
          <a:blip r:embed="rId4"/>
          <a:srcRect l="18264" r="18264"/>
          <a:stretch>
            <a:fillRect/>
          </a:stretch>
        </p:blipFill>
        <p:spPr/>
      </p:pic>
      <p:pic>
        <p:nvPicPr>
          <p:cNvPr id="19" name="Picture Placeholder 18">
            <a:extLst>
              <a:ext uri="{FF2B5EF4-FFF2-40B4-BE49-F238E27FC236}">
                <a16:creationId xmlns:a16="http://schemas.microsoft.com/office/drawing/2014/main" id="{82F76715-AD11-43F3-AF6E-780B73EEFE58}"/>
              </a:ext>
            </a:extLst>
          </p:cNvPr>
          <p:cNvPicPr>
            <a:picLocks noGrp="1" noChangeAspect="1"/>
          </p:cNvPicPr>
          <p:nvPr>
            <p:ph type="pic" sz="quarter" idx="23"/>
          </p:nvPr>
        </p:nvPicPr>
        <p:blipFill rotWithShape="1">
          <a:blip r:embed="rId5"/>
          <a:srcRect l="18605" t="204" r="18605" b="-204"/>
          <a:stretch/>
        </p:blipFill>
        <p:spPr>
          <a:xfrm>
            <a:off x="9301294" y="1761485"/>
            <a:ext cx="2494721" cy="2226366"/>
          </a:xfrm>
        </p:spPr>
      </p:pic>
      <p:sp>
        <p:nvSpPr>
          <p:cNvPr id="8" name="Text Placeholder 7">
            <a:extLst>
              <a:ext uri="{FF2B5EF4-FFF2-40B4-BE49-F238E27FC236}">
                <a16:creationId xmlns:a16="http://schemas.microsoft.com/office/drawing/2014/main" id="{7E953E25-78AB-46FF-97F1-C46895AED490}"/>
              </a:ext>
            </a:extLst>
          </p:cNvPr>
          <p:cNvSpPr>
            <a:spLocks noGrp="1"/>
          </p:cNvSpPr>
          <p:nvPr>
            <p:ph type="body" sz="quarter" idx="20"/>
          </p:nvPr>
        </p:nvSpPr>
        <p:spPr/>
        <p:txBody>
          <a:bodyPr/>
          <a:lstStyle/>
          <a:p>
            <a:r>
              <a:rPr lang="en-US" dirty="0"/>
              <a:t>Semi-Autonomous Driving (SAD)</a:t>
            </a:r>
            <a:endParaRPr lang="en-IN" dirty="0"/>
          </a:p>
        </p:txBody>
      </p:sp>
      <p:sp>
        <p:nvSpPr>
          <p:cNvPr id="9" name="Text Placeholder 8">
            <a:extLst>
              <a:ext uri="{FF2B5EF4-FFF2-40B4-BE49-F238E27FC236}">
                <a16:creationId xmlns:a16="http://schemas.microsoft.com/office/drawing/2014/main" id="{F8DD18CA-0D11-4A8F-880F-47AC0EF9B531}"/>
              </a:ext>
            </a:extLst>
          </p:cNvPr>
          <p:cNvSpPr>
            <a:spLocks noGrp="1"/>
          </p:cNvSpPr>
          <p:nvPr>
            <p:ph type="body" sz="quarter" idx="24"/>
          </p:nvPr>
        </p:nvSpPr>
        <p:spPr>
          <a:xfrm>
            <a:off x="371474" y="5058156"/>
            <a:ext cx="2686613" cy="1539493"/>
          </a:xfrm>
        </p:spPr>
        <p:txBody>
          <a:bodyPr/>
          <a:lstStyle/>
          <a:p>
            <a:pPr algn="l"/>
            <a:r>
              <a:rPr lang="en-US" dirty="0"/>
              <a:t>A driving system that is primarily autonomous, but requires the driver to monitor and take control of the vehicle in case the automated driving system cannot safely operate the vehicle.</a:t>
            </a:r>
            <a:br>
              <a:rPr lang="en-US" dirty="0"/>
            </a:br>
            <a:endParaRPr lang="en-IN" dirty="0"/>
          </a:p>
        </p:txBody>
      </p:sp>
      <p:sp>
        <p:nvSpPr>
          <p:cNvPr id="10" name="Text Placeholder 9">
            <a:extLst>
              <a:ext uri="{FF2B5EF4-FFF2-40B4-BE49-F238E27FC236}">
                <a16:creationId xmlns:a16="http://schemas.microsoft.com/office/drawing/2014/main" id="{E9077AD7-F09B-4249-9D4F-8900FEE918B4}"/>
              </a:ext>
            </a:extLst>
          </p:cNvPr>
          <p:cNvSpPr>
            <a:spLocks noGrp="1"/>
          </p:cNvSpPr>
          <p:nvPr>
            <p:ph type="body" sz="quarter" idx="25"/>
          </p:nvPr>
        </p:nvSpPr>
        <p:spPr/>
        <p:txBody>
          <a:bodyPr/>
          <a:lstStyle/>
          <a:p>
            <a:r>
              <a:rPr lang="en-IN" dirty="0"/>
              <a:t>Traffic Jam Assist (TJA)</a:t>
            </a:r>
          </a:p>
        </p:txBody>
      </p:sp>
      <p:sp>
        <p:nvSpPr>
          <p:cNvPr id="11" name="Text Placeholder 10">
            <a:extLst>
              <a:ext uri="{FF2B5EF4-FFF2-40B4-BE49-F238E27FC236}">
                <a16:creationId xmlns:a16="http://schemas.microsoft.com/office/drawing/2014/main" id="{A3D0B4F6-EBA4-4BEE-A8E0-3E24DC628972}"/>
              </a:ext>
            </a:extLst>
          </p:cNvPr>
          <p:cNvSpPr>
            <a:spLocks noGrp="1"/>
          </p:cNvSpPr>
          <p:nvPr>
            <p:ph type="body" sz="quarter" idx="26"/>
          </p:nvPr>
        </p:nvSpPr>
        <p:spPr>
          <a:xfrm>
            <a:off x="3316099" y="5058156"/>
            <a:ext cx="2686613" cy="1539493"/>
          </a:xfrm>
        </p:spPr>
        <p:txBody>
          <a:bodyPr/>
          <a:lstStyle/>
          <a:p>
            <a:pPr algn="l"/>
            <a:r>
              <a:rPr lang="en-US" dirty="0"/>
              <a:t>Keeps the vehicle at a safe distance, adapts speed and optionally takes control of steering in lower-speed, dense traffic situations.</a:t>
            </a:r>
            <a:endParaRPr lang="en-IN" dirty="0"/>
          </a:p>
        </p:txBody>
      </p:sp>
      <p:sp>
        <p:nvSpPr>
          <p:cNvPr id="12" name="Text Placeholder 11">
            <a:extLst>
              <a:ext uri="{FF2B5EF4-FFF2-40B4-BE49-F238E27FC236}">
                <a16:creationId xmlns:a16="http://schemas.microsoft.com/office/drawing/2014/main" id="{E6609211-C4CE-4A0C-B9DC-976A3AB81E76}"/>
              </a:ext>
            </a:extLst>
          </p:cNvPr>
          <p:cNvSpPr>
            <a:spLocks noGrp="1"/>
          </p:cNvSpPr>
          <p:nvPr>
            <p:ph type="body" sz="quarter" idx="27"/>
          </p:nvPr>
        </p:nvSpPr>
        <p:spPr/>
        <p:txBody>
          <a:bodyPr/>
          <a:lstStyle/>
          <a:p>
            <a:r>
              <a:rPr lang="en-IN" dirty="0"/>
              <a:t>Turning Assistant (TA) </a:t>
            </a:r>
            <a:br>
              <a:rPr lang="en-IN" dirty="0"/>
            </a:br>
            <a:endParaRPr lang="en-IN" dirty="0"/>
          </a:p>
        </p:txBody>
      </p:sp>
      <p:sp>
        <p:nvSpPr>
          <p:cNvPr id="13" name="Text Placeholder 12">
            <a:extLst>
              <a:ext uri="{FF2B5EF4-FFF2-40B4-BE49-F238E27FC236}">
                <a16:creationId xmlns:a16="http://schemas.microsoft.com/office/drawing/2014/main" id="{C8CAE05F-3238-4E96-956A-7C14C1550839}"/>
              </a:ext>
            </a:extLst>
          </p:cNvPr>
          <p:cNvSpPr>
            <a:spLocks noGrp="1"/>
          </p:cNvSpPr>
          <p:nvPr>
            <p:ph type="body" sz="quarter" idx="28"/>
          </p:nvPr>
        </p:nvSpPr>
        <p:spPr>
          <a:xfrm>
            <a:off x="6260723" y="5058156"/>
            <a:ext cx="2686613" cy="1539493"/>
          </a:xfrm>
        </p:spPr>
        <p:txBody>
          <a:bodyPr/>
          <a:lstStyle/>
          <a:p>
            <a:pPr algn="l"/>
            <a:r>
              <a:rPr lang="en-US" dirty="0"/>
              <a:t>Monitors traffic when turning at low speeds, even autonomously applying the brakes in unsafe situations.</a:t>
            </a:r>
            <a:br>
              <a:rPr lang="en-US" dirty="0"/>
            </a:br>
            <a:endParaRPr lang="en-IN" dirty="0"/>
          </a:p>
        </p:txBody>
      </p:sp>
      <p:sp>
        <p:nvSpPr>
          <p:cNvPr id="14" name="Text Placeholder 13">
            <a:extLst>
              <a:ext uri="{FF2B5EF4-FFF2-40B4-BE49-F238E27FC236}">
                <a16:creationId xmlns:a16="http://schemas.microsoft.com/office/drawing/2014/main" id="{EE8C101B-1633-4EAF-81CE-FC93342BEF57}"/>
              </a:ext>
            </a:extLst>
          </p:cNvPr>
          <p:cNvSpPr>
            <a:spLocks noGrp="1"/>
          </p:cNvSpPr>
          <p:nvPr>
            <p:ph type="body" sz="quarter" idx="29"/>
          </p:nvPr>
        </p:nvSpPr>
        <p:spPr/>
        <p:txBody>
          <a:bodyPr/>
          <a:lstStyle/>
          <a:p>
            <a:r>
              <a:rPr lang="en-IN" dirty="0"/>
              <a:t>Ultrasonic Park Assist </a:t>
            </a:r>
            <a:br>
              <a:rPr lang="en-IN" dirty="0"/>
            </a:br>
            <a:r>
              <a:rPr lang="en-IN" dirty="0"/>
              <a:t>(UPA)</a:t>
            </a:r>
          </a:p>
        </p:txBody>
      </p:sp>
      <p:sp>
        <p:nvSpPr>
          <p:cNvPr id="15" name="Text Placeholder 14">
            <a:extLst>
              <a:ext uri="{FF2B5EF4-FFF2-40B4-BE49-F238E27FC236}">
                <a16:creationId xmlns:a16="http://schemas.microsoft.com/office/drawing/2014/main" id="{1DB6FBE5-B83A-4B16-A0A2-8B157369247B}"/>
              </a:ext>
            </a:extLst>
          </p:cNvPr>
          <p:cNvSpPr>
            <a:spLocks noGrp="1"/>
          </p:cNvSpPr>
          <p:nvPr>
            <p:ph type="body" sz="quarter" idx="30"/>
          </p:nvPr>
        </p:nvSpPr>
        <p:spPr/>
        <p:txBody>
          <a:bodyPr/>
          <a:lstStyle/>
          <a:p>
            <a:pPr algn="l"/>
            <a:r>
              <a:rPr lang="en-US" dirty="0"/>
              <a:t>A Parking Assist system that solely uses ultrasonic sensors. Ultrasonic sensors, which detect distance, but can’t detect smaller objects well, nor can they find parking spot markers.</a:t>
            </a:r>
            <a:br>
              <a:rPr lang="en-US" dirty="0"/>
            </a:br>
            <a:endParaRPr lang="en-IN" dirty="0"/>
          </a:p>
        </p:txBody>
      </p:sp>
    </p:spTree>
    <p:extLst>
      <p:ext uri="{BB962C8B-B14F-4D97-AF65-F5344CB8AC3E}">
        <p14:creationId xmlns:p14="http://schemas.microsoft.com/office/powerpoint/2010/main" val="4190339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Camera Assisted Technology</a:t>
            </a:r>
            <a:endParaRPr lang="en-IN" sz="5400" dirty="0"/>
          </a:p>
        </p:txBody>
      </p:sp>
      <p:pic>
        <p:nvPicPr>
          <p:cNvPr id="5" name="Picture Placeholder 4">
            <a:extLst>
              <a:ext uri="{FF2B5EF4-FFF2-40B4-BE49-F238E27FC236}">
                <a16:creationId xmlns:a16="http://schemas.microsoft.com/office/drawing/2014/main" id="{E64BF009-D37D-439A-844D-17FDC752F065}"/>
              </a:ext>
            </a:extLst>
          </p:cNvPr>
          <p:cNvPicPr>
            <a:picLocks noGrp="1" noChangeAspect="1"/>
          </p:cNvPicPr>
          <p:nvPr>
            <p:ph type="pic" sz="quarter" idx="13"/>
          </p:nvPr>
        </p:nvPicPr>
        <p:blipFill rotWithShape="1">
          <a:blip r:embed="rId2"/>
          <a:srcRect t="183" b="430"/>
          <a:stretch/>
        </p:blipFill>
        <p:spPr>
          <a:xfrm>
            <a:off x="304801" y="1262408"/>
            <a:ext cx="11595652" cy="5138392"/>
          </a:xfrm>
        </p:spPr>
      </p:pic>
    </p:spTree>
    <p:extLst>
      <p:ext uri="{BB962C8B-B14F-4D97-AF65-F5344CB8AC3E}">
        <p14:creationId xmlns:p14="http://schemas.microsoft.com/office/powerpoint/2010/main" val="610325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DDC7-CDF5-4954-9A84-BF96C18DCBD1}"/>
              </a:ext>
            </a:extLst>
          </p:cNvPr>
          <p:cNvSpPr>
            <a:spLocks noGrp="1"/>
          </p:cNvSpPr>
          <p:nvPr>
            <p:ph type="title"/>
          </p:nvPr>
        </p:nvSpPr>
        <p:spPr/>
        <p:txBody>
          <a:bodyPr>
            <a:normAutofit/>
          </a:bodyPr>
          <a:lstStyle/>
          <a:p>
            <a:r>
              <a:rPr lang="en-IN" sz="4800" dirty="0"/>
              <a:t>NVA - Night View Assist </a:t>
            </a:r>
          </a:p>
        </p:txBody>
      </p:sp>
      <p:sp>
        <p:nvSpPr>
          <p:cNvPr id="5" name="Text Placeholder 4">
            <a:extLst>
              <a:ext uri="{FF2B5EF4-FFF2-40B4-BE49-F238E27FC236}">
                <a16:creationId xmlns:a16="http://schemas.microsoft.com/office/drawing/2014/main" id="{391C4123-EEA5-4F75-9F36-9D185FBF7D22}"/>
              </a:ext>
            </a:extLst>
          </p:cNvPr>
          <p:cNvSpPr>
            <a:spLocks noGrp="1"/>
          </p:cNvSpPr>
          <p:nvPr>
            <p:ph type="body" sz="quarter" idx="14"/>
          </p:nvPr>
        </p:nvSpPr>
        <p:spPr/>
        <p:txBody>
          <a:bodyPr/>
          <a:lstStyle/>
          <a:p>
            <a:pPr>
              <a:buFont typeface="Wingdings" panose="05000000000000000000" pitchFamily="2" charset="2"/>
              <a:buChar char="§"/>
            </a:pPr>
            <a:r>
              <a:rPr lang="en-US" b="1" dirty="0"/>
              <a:t>Captures images using a thermal camera or active infrared lighting and presents it on a dashboard display. </a:t>
            </a:r>
          </a:p>
          <a:p>
            <a:pPr>
              <a:buFont typeface="Wingdings" panose="05000000000000000000" pitchFamily="2" charset="2"/>
              <a:buChar char="§"/>
            </a:pPr>
            <a:r>
              <a:rPr lang="en-US" b="1" dirty="0"/>
              <a:t>This increases the driver’s perception and viewing distance at night.</a:t>
            </a:r>
            <a:br>
              <a:rPr lang="en-US" b="1" dirty="0"/>
            </a:br>
            <a:endParaRPr lang="en-IN" b="1" dirty="0"/>
          </a:p>
        </p:txBody>
      </p:sp>
      <p:pic>
        <p:nvPicPr>
          <p:cNvPr id="7" name="Picture 6">
            <a:extLst>
              <a:ext uri="{FF2B5EF4-FFF2-40B4-BE49-F238E27FC236}">
                <a16:creationId xmlns:a16="http://schemas.microsoft.com/office/drawing/2014/main" id="{BCCB759A-C590-4BE1-B364-1BB04A06CAA4}"/>
              </a:ext>
            </a:extLst>
          </p:cNvPr>
          <p:cNvPicPr>
            <a:picLocks noChangeAspect="1"/>
          </p:cNvPicPr>
          <p:nvPr/>
        </p:nvPicPr>
        <p:blipFill>
          <a:blip r:embed="rId2"/>
          <a:stretch>
            <a:fillRect/>
          </a:stretch>
        </p:blipFill>
        <p:spPr>
          <a:xfrm>
            <a:off x="4938713" y="1374775"/>
            <a:ext cx="6953250" cy="4629150"/>
          </a:xfrm>
          <a:prstGeom prst="rect">
            <a:avLst/>
          </a:prstGeom>
        </p:spPr>
      </p:pic>
    </p:spTree>
    <p:extLst>
      <p:ext uri="{BB962C8B-B14F-4D97-AF65-F5344CB8AC3E}">
        <p14:creationId xmlns:p14="http://schemas.microsoft.com/office/powerpoint/2010/main" val="1270115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46A4-D94E-4968-9582-FA582F1C3BBC}"/>
              </a:ext>
            </a:extLst>
          </p:cNvPr>
          <p:cNvSpPr>
            <a:spLocks noGrp="1"/>
          </p:cNvSpPr>
          <p:nvPr>
            <p:ph type="title"/>
          </p:nvPr>
        </p:nvSpPr>
        <p:spPr>
          <a:xfrm>
            <a:off x="371475" y="260350"/>
            <a:ext cx="11520488" cy="1349374"/>
          </a:xfrm>
        </p:spPr>
        <p:txBody>
          <a:bodyPr>
            <a:normAutofit fontScale="90000"/>
          </a:bodyPr>
          <a:lstStyle/>
          <a:p>
            <a:r>
              <a:rPr lang="en-US" dirty="0"/>
              <a:t>DDW – Drowsy Driver Warning / DFW – Driver Fatigue Warning </a:t>
            </a:r>
            <a:br>
              <a:rPr lang="en-US" dirty="0"/>
            </a:br>
            <a:endParaRPr lang="en-IN" dirty="0"/>
          </a:p>
        </p:txBody>
      </p:sp>
      <p:pic>
        <p:nvPicPr>
          <p:cNvPr id="7" name="Picture 6">
            <a:extLst>
              <a:ext uri="{FF2B5EF4-FFF2-40B4-BE49-F238E27FC236}">
                <a16:creationId xmlns:a16="http://schemas.microsoft.com/office/drawing/2014/main" id="{FDD64C24-4122-4519-B2F6-D5293BFAA462}"/>
              </a:ext>
            </a:extLst>
          </p:cNvPr>
          <p:cNvPicPr>
            <a:picLocks noChangeAspect="1"/>
          </p:cNvPicPr>
          <p:nvPr/>
        </p:nvPicPr>
        <p:blipFill>
          <a:blip r:embed="rId2"/>
          <a:stretch>
            <a:fillRect/>
          </a:stretch>
        </p:blipFill>
        <p:spPr>
          <a:xfrm>
            <a:off x="689113" y="1609724"/>
            <a:ext cx="3807101" cy="4207979"/>
          </a:xfrm>
          <a:prstGeom prst="rect">
            <a:avLst/>
          </a:prstGeom>
        </p:spPr>
      </p:pic>
      <p:sp>
        <p:nvSpPr>
          <p:cNvPr id="9" name="Text Placeholder 4">
            <a:extLst>
              <a:ext uri="{FF2B5EF4-FFF2-40B4-BE49-F238E27FC236}">
                <a16:creationId xmlns:a16="http://schemas.microsoft.com/office/drawing/2014/main" id="{8DF7DAA5-6058-464C-8A45-88061215D82E}"/>
              </a:ext>
            </a:extLst>
          </p:cNvPr>
          <p:cNvSpPr>
            <a:spLocks noGrp="1"/>
          </p:cNvSpPr>
          <p:nvPr>
            <p:ph type="body" sz="quarter" idx="14"/>
          </p:nvPr>
        </p:nvSpPr>
        <p:spPr>
          <a:xfrm>
            <a:off x="5234609" y="1437237"/>
            <a:ext cx="6268278" cy="4751527"/>
          </a:xfrm>
        </p:spPr>
        <p:txBody>
          <a:bodyPr>
            <a:normAutofit lnSpcReduction="10000"/>
          </a:bodyPr>
          <a:lstStyle/>
          <a:p>
            <a:pPr>
              <a:buFont typeface="Wingdings" panose="05000000000000000000" pitchFamily="2" charset="2"/>
              <a:buChar char="§"/>
            </a:pPr>
            <a:r>
              <a:rPr lang="en-US" dirty="0">
                <a:solidFill>
                  <a:schemeClr val="tx1"/>
                </a:solidFill>
              </a:rPr>
              <a:t>Use cameras or other sensors to determine if a driver’s attention is still on the road and operating the vehicle safely. </a:t>
            </a:r>
          </a:p>
          <a:p>
            <a:pPr>
              <a:buFont typeface="Wingdings" panose="05000000000000000000" pitchFamily="2" charset="2"/>
              <a:buChar char="§"/>
            </a:pPr>
            <a:r>
              <a:rPr lang="en-US" dirty="0">
                <a:solidFill>
                  <a:schemeClr val="tx1"/>
                </a:solidFill>
              </a:rPr>
              <a:t>Most systems track eye blinking rates and gaze direction whilst others look for the driver’s head to nod in a tell-tale motion that indicates sleepiness. </a:t>
            </a:r>
          </a:p>
          <a:p>
            <a:pPr>
              <a:buFont typeface="Wingdings" panose="05000000000000000000" pitchFamily="2" charset="2"/>
              <a:buChar char="§"/>
            </a:pPr>
            <a:r>
              <a:rPr lang="en-US" dirty="0">
                <a:solidFill>
                  <a:schemeClr val="tx1"/>
                </a:solidFill>
              </a:rPr>
              <a:t>When this happens typically a warning buzzer will sound, then progress to a louder noise with a light displayed on the dashboard. </a:t>
            </a:r>
          </a:p>
          <a:p>
            <a:pPr>
              <a:buFont typeface="Wingdings" panose="05000000000000000000" pitchFamily="2" charset="2"/>
              <a:buChar char="§"/>
            </a:pPr>
            <a:r>
              <a:rPr lang="en-US" dirty="0">
                <a:solidFill>
                  <a:schemeClr val="tx1"/>
                </a:solidFill>
              </a:rPr>
              <a:t>This continues until the driver interacts with the system to cancel it </a:t>
            </a:r>
            <a:br>
              <a:rPr lang="en-US" dirty="0">
                <a:solidFill>
                  <a:schemeClr val="tx1"/>
                </a:solidFill>
              </a:rPr>
            </a:br>
            <a:endParaRPr lang="en-IN" b="1" dirty="0">
              <a:solidFill>
                <a:schemeClr val="tx1"/>
              </a:solidFill>
            </a:endParaRPr>
          </a:p>
        </p:txBody>
      </p:sp>
    </p:spTree>
    <p:extLst>
      <p:ext uri="{BB962C8B-B14F-4D97-AF65-F5344CB8AC3E}">
        <p14:creationId xmlns:p14="http://schemas.microsoft.com/office/powerpoint/2010/main" val="1223303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4E11A22-46C2-46B6-95E9-98807B177F20}"/>
              </a:ext>
            </a:extLst>
          </p:cNvPr>
          <p:cNvPicPr>
            <a:picLocks noGrp="1" noChangeAspect="1"/>
          </p:cNvPicPr>
          <p:nvPr>
            <p:ph type="pic" sz="quarter" idx="13"/>
          </p:nvPr>
        </p:nvPicPr>
        <p:blipFill>
          <a:blip r:embed="rId2"/>
          <a:srcRect t="14273" b="14273"/>
          <a:stretch>
            <a:fillRect/>
          </a:stretch>
        </p:blipFill>
        <p:spPr/>
      </p:pic>
      <p:sp>
        <p:nvSpPr>
          <p:cNvPr id="4" name="Text Placeholder 3">
            <a:extLst>
              <a:ext uri="{FF2B5EF4-FFF2-40B4-BE49-F238E27FC236}">
                <a16:creationId xmlns:a16="http://schemas.microsoft.com/office/drawing/2014/main" id="{B1C8BD90-DC4B-481B-A847-C164A9CD47D4}"/>
              </a:ext>
            </a:extLst>
          </p:cNvPr>
          <p:cNvSpPr>
            <a:spLocks noGrp="1"/>
          </p:cNvSpPr>
          <p:nvPr>
            <p:ph type="body" sz="quarter" idx="15"/>
          </p:nvPr>
        </p:nvSpPr>
        <p:spPr>
          <a:xfrm>
            <a:off x="647699" y="5387023"/>
            <a:ext cx="5372096" cy="1133047"/>
          </a:xfrm>
        </p:spPr>
        <p:txBody>
          <a:bodyPr/>
          <a:lstStyle/>
          <a:p>
            <a:pPr marL="342900" indent="-342900" algn="l">
              <a:buFont typeface="Wingdings" panose="05000000000000000000" pitchFamily="2" charset="2"/>
              <a:buChar char="§"/>
            </a:pPr>
            <a:r>
              <a:rPr lang="en-US" b="0" dirty="0">
                <a:latin typeface="+mn-lt"/>
              </a:rPr>
              <a:t>Uses a forward camera to detect lane markings on the road.</a:t>
            </a:r>
            <a:r>
              <a:rPr lang="en-US" dirty="0">
                <a:latin typeface="+mn-lt"/>
              </a:rPr>
              <a:t> </a:t>
            </a:r>
            <a:endParaRPr lang="en-IN" dirty="0">
              <a:latin typeface="+mn-lt"/>
            </a:endParaRPr>
          </a:p>
        </p:txBody>
      </p:sp>
      <p:sp>
        <p:nvSpPr>
          <p:cNvPr id="10" name="Text Placeholder 4">
            <a:extLst>
              <a:ext uri="{FF2B5EF4-FFF2-40B4-BE49-F238E27FC236}">
                <a16:creationId xmlns:a16="http://schemas.microsoft.com/office/drawing/2014/main" id="{B08BC6C4-FCDB-4CE4-B54D-AE3AB79920ED}"/>
              </a:ext>
            </a:extLst>
          </p:cNvPr>
          <p:cNvSpPr txBox="1">
            <a:spLocks/>
          </p:cNvSpPr>
          <p:nvPr/>
        </p:nvSpPr>
        <p:spPr>
          <a:xfrm>
            <a:off x="7083010" y="5395597"/>
            <a:ext cx="4689608" cy="147097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Wingdings" panose="05000000000000000000" pitchFamily="2" charset="2"/>
              <a:buChar char="§"/>
            </a:pPr>
            <a:r>
              <a:rPr lang="en-US" b="0" dirty="0">
                <a:latin typeface="+mn-lt"/>
              </a:rPr>
              <a:t>A system that detects pedestrians in front or behind the vehicle, usually through the use of cameras. </a:t>
            </a:r>
            <a:endParaRPr lang="en-IN" sz="2800" b="0" dirty="0">
              <a:latin typeface="+mn-lt"/>
            </a:endParaRPr>
          </a:p>
        </p:txBody>
      </p:sp>
      <p:sp>
        <p:nvSpPr>
          <p:cNvPr id="11" name="Text Placeholder 3">
            <a:extLst>
              <a:ext uri="{FF2B5EF4-FFF2-40B4-BE49-F238E27FC236}">
                <a16:creationId xmlns:a16="http://schemas.microsoft.com/office/drawing/2014/main" id="{EC3B2865-8BD8-4EAA-83AC-52FB0D8A02AA}"/>
              </a:ext>
            </a:extLst>
          </p:cNvPr>
          <p:cNvSpPr txBox="1">
            <a:spLocks/>
          </p:cNvSpPr>
          <p:nvPr/>
        </p:nvSpPr>
        <p:spPr>
          <a:xfrm>
            <a:off x="647698" y="521812"/>
            <a:ext cx="4732685" cy="91106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600" dirty="0"/>
              <a:t>LD – Lane Detection</a:t>
            </a:r>
          </a:p>
        </p:txBody>
      </p:sp>
      <p:sp>
        <p:nvSpPr>
          <p:cNvPr id="3" name="Text Placeholder 2">
            <a:extLst>
              <a:ext uri="{FF2B5EF4-FFF2-40B4-BE49-F238E27FC236}">
                <a16:creationId xmlns:a16="http://schemas.microsoft.com/office/drawing/2014/main" id="{7BE64B61-58A3-4D54-82E7-6B59406DC960}"/>
              </a:ext>
            </a:extLst>
          </p:cNvPr>
          <p:cNvSpPr>
            <a:spLocks noGrp="1"/>
          </p:cNvSpPr>
          <p:nvPr>
            <p:ph type="body" sz="quarter" idx="16"/>
          </p:nvPr>
        </p:nvSpPr>
        <p:spPr>
          <a:xfrm>
            <a:off x="6254748" y="391637"/>
            <a:ext cx="5372096" cy="911065"/>
          </a:xfrm>
        </p:spPr>
        <p:txBody>
          <a:bodyPr/>
          <a:lstStyle/>
          <a:p>
            <a:r>
              <a:rPr lang="en-IN" sz="3600" dirty="0"/>
              <a:t>PDS – Pedestrian Detection System </a:t>
            </a:r>
          </a:p>
        </p:txBody>
      </p:sp>
      <p:pic>
        <p:nvPicPr>
          <p:cNvPr id="13" name="Picture Placeholder 12">
            <a:extLst>
              <a:ext uri="{FF2B5EF4-FFF2-40B4-BE49-F238E27FC236}">
                <a16:creationId xmlns:a16="http://schemas.microsoft.com/office/drawing/2014/main" id="{F2294288-BEF6-4D07-96F3-2C73C9118ADA}"/>
              </a:ext>
            </a:extLst>
          </p:cNvPr>
          <p:cNvPicPr>
            <a:picLocks noGrp="1" noChangeAspect="1"/>
          </p:cNvPicPr>
          <p:nvPr>
            <p:ph type="pic" sz="quarter" idx="14"/>
          </p:nvPr>
        </p:nvPicPr>
        <p:blipFill>
          <a:blip r:embed="rId3"/>
          <a:srcRect t="2128" b="2128"/>
          <a:stretch>
            <a:fillRect/>
          </a:stretch>
        </p:blipFill>
        <p:spPr/>
      </p:pic>
    </p:spTree>
    <p:extLst>
      <p:ext uri="{BB962C8B-B14F-4D97-AF65-F5344CB8AC3E}">
        <p14:creationId xmlns:p14="http://schemas.microsoft.com/office/powerpoint/2010/main" val="2371190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816B1A99-E5D2-4B1C-9A14-9BC741542D26}"/>
              </a:ext>
            </a:extLst>
          </p:cNvPr>
          <p:cNvPicPr>
            <a:picLocks noGrp="1" noChangeAspect="1"/>
          </p:cNvPicPr>
          <p:nvPr>
            <p:ph type="pic" sz="quarter" idx="13"/>
          </p:nvPr>
        </p:nvPicPr>
        <p:blipFill rotWithShape="1">
          <a:blip r:embed="rId2"/>
          <a:srcRect l="4258" r="4258" b="5889"/>
          <a:stretch/>
        </p:blipFill>
        <p:spPr>
          <a:xfrm>
            <a:off x="469722" y="1460126"/>
            <a:ext cx="2061443" cy="1968873"/>
          </a:xfrm>
        </p:spPr>
      </p:pic>
      <p:sp>
        <p:nvSpPr>
          <p:cNvPr id="5" name="Text Placeholder 4">
            <a:extLst>
              <a:ext uri="{FF2B5EF4-FFF2-40B4-BE49-F238E27FC236}">
                <a16:creationId xmlns:a16="http://schemas.microsoft.com/office/drawing/2014/main" id="{27FFE190-84FC-4FC0-AC3B-A673DFCBA449}"/>
              </a:ext>
            </a:extLst>
          </p:cNvPr>
          <p:cNvSpPr>
            <a:spLocks noGrp="1"/>
          </p:cNvSpPr>
          <p:nvPr>
            <p:ph type="body" sz="quarter" idx="20"/>
          </p:nvPr>
        </p:nvSpPr>
        <p:spPr/>
        <p:txBody>
          <a:bodyPr/>
          <a:lstStyle/>
          <a:p>
            <a:r>
              <a:rPr lang="en-US" sz="2200" b="1" dirty="0"/>
              <a:t>1</a:t>
            </a:r>
            <a:r>
              <a:rPr lang="en-US" sz="2200" dirty="0"/>
              <a:t>. When the front camera does </a:t>
            </a:r>
            <a:r>
              <a:rPr lang="en-US" sz="2200" b="1" dirty="0"/>
              <a:t>not </a:t>
            </a:r>
            <a:r>
              <a:rPr lang="en-US" sz="2200" dirty="0"/>
              <a:t>detect the lane traveling in, the lanes are not illuminated.</a:t>
            </a:r>
            <a:endParaRPr lang="en-IN" sz="2200" dirty="0"/>
          </a:p>
        </p:txBody>
      </p:sp>
      <p:sp>
        <p:nvSpPr>
          <p:cNvPr id="6" name="Text Placeholder 5">
            <a:extLst>
              <a:ext uri="{FF2B5EF4-FFF2-40B4-BE49-F238E27FC236}">
                <a16:creationId xmlns:a16="http://schemas.microsoft.com/office/drawing/2014/main" id="{413C872B-7E41-44B3-9773-9841DBF866B5}"/>
              </a:ext>
            </a:extLst>
          </p:cNvPr>
          <p:cNvSpPr>
            <a:spLocks noGrp="1"/>
          </p:cNvSpPr>
          <p:nvPr>
            <p:ph type="body" sz="quarter" idx="27"/>
          </p:nvPr>
        </p:nvSpPr>
        <p:spPr>
          <a:xfrm>
            <a:off x="2900245" y="3999808"/>
            <a:ext cx="3002880" cy="2109443"/>
          </a:xfrm>
        </p:spPr>
        <p:txBody>
          <a:bodyPr/>
          <a:lstStyle/>
          <a:p>
            <a:r>
              <a:rPr lang="en-US" sz="2200" b="1" dirty="0"/>
              <a:t>3</a:t>
            </a:r>
            <a:r>
              <a:rPr lang="en-US" sz="2200" dirty="0"/>
              <a:t>. When the front camera detects the vehicle moving outside of the right lane traveling in, a vehicle crossing right lane indicator will blink.</a:t>
            </a:r>
            <a:endParaRPr lang="en-IN" sz="2200" dirty="0"/>
          </a:p>
        </p:txBody>
      </p:sp>
      <p:sp>
        <p:nvSpPr>
          <p:cNvPr id="7" name="Text Placeholder 6">
            <a:extLst>
              <a:ext uri="{FF2B5EF4-FFF2-40B4-BE49-F238E27FC236}">
                <a16:creationId xmlns:a16="http://schemas.microsoft.com/office/drawing/2014/main" id="{E3331B08-D171-4221-9445-6CCF2B7E6330}"/>
              </a:ext>
            </a:extLst>
          </p:cNvPr>
          <p:cNvSpPr>
            <a:spLocks noGrp="1"/>
          </p:cNvSpPr>
          <p:nvPr>
            <p:ph type="body" sz="quarter" idx="28"/>
          </p:nvPr>
        </p:nvSpPr>
        <p:spPr/>
        <p:txBody>
          <a:bodyPr/>
          <a:lstStyle/>
          <a:p>
            <a:r>
              <a:rPr lang="en-US" sz="2200" b="1" dirty="0"/>
              <a:t>2</a:t>
            </a:r>
            <a:r>
              <a:rPr lang="en-US" sz="2200" dirty="0"/>
              <a:t>. When the front camera does </a:t>
            </a:r>
            <a:r>
              <a:rPr lang="en-US" sz="2200" b="1" dirty="0"/>
              <a:t>not </a:t>
            </a:r>
            <a:r>
              <a:rPr lang="en-US" sz="2200" dirty="0"/>
              <a:t>detect the lane traveling in, the lanes are not illuminated. </a:t>
            </a:r>
            <a:endParaRPr lang="en-IN" sz="2200" dirty="0"/>
          </a:p>
        </p:txBody>
      </p:sp>
      <p:sp>
        <p:nvSpPr>
          <p:cNvPr id="8" name="Text Placeholder 7">
            <a:extLst>
              <a:ext uri="{FF2B5EF4-FFF2-40B4-BE49-F238E27FC236}">
                <a16:creationId xmlns:a16="http://schemas.microsoft.com/office/drawing/2014/main" id="{42BE7211-4B40-4D8A-99FD-CD43F41D90D9}"/>
              </a:ext>
            </a:extLst>
          </p:cNvPr>
          <p:cNvSpPr>
            <a:spLocks noGrp="1"/>
          </p:cNvSpPr>
          <p:nvPr>
            <p:ph type="body" sz="quarter" idx="29"/>
          </p:nvPr>
        </p:nvSpPr>
        <p:spPr/>
        <p:txBody>
          <a:bodyPr/>
          <a:lstStyle/>
          <a:p>
            <a:r>
              <a:rPr lang="en-US" sz="2200" b="1" dirty="0"/>
              <a:t>4</a:t>
            </a:r>
            <a:r>
              <a:rPr lang="en-US" sz="2200" dirty="0"/>
              <a:t>. When the front camera detects the vehicle moving outside of the left lane traveling in, a vehicle crossing left lane indicator will blink.</a:t>
            </a:r>
            <a:endParaRPr lang="en-IN" sz="2200" dirty="0"/>
          </a:p>
        </p:txBody>
      </p:sp>
      <p:pic>
        <p:nvPicPr>
          <p:cNvPr id="17" name="Picture Placeholder 16">
            <a:extLst>
              <a:ext uri="{FF2B5EF4-FFF2-40B4-BE49-F238E27FC236}">
                <a16:creationId xmlns:a16="http://schemas.microsoft.com/office/drawing/2014/main" id="{70A35746-A8DA-4C1C-B64D-9C3EAF101155}"/>
              </a:ext>
            </a:extLst>
          </p:cNvPr>
          <p:cNvPicPr>
            <a:picLocks noGrp="1" noChangeAspect="1"/>
          </p:cNvPicPr>
          <p:nvPr>
            <p:ph type="pic" sz="quarter" idx="30"/>
          </p:nvPr>
        </p:nvPicPr>
        <p:blipFill>
          <a:blip r:embed="rId3"/>
          <a:srcRect l="4751" r="4751"/>
          <a:stretch>
            <a:fillRect/>
          </a:stretch>
        </p:blipFill>
        <p:spPr>
          <a:xfrm>
            <a:off x="469722" y="3999809"/>
            <a:ext cx="2061443" cy="1968874"/>
          </a:xfrm>
        </p:spPr>
      </p:pic>
      <p:pic>
        <p:nvPicPr>
          <p:cNvPr id="19" name="Picture Placeholder 18">
            <a:extLst>
              <a:ext uri="{FF2B5EF4-FFF2-40B4-BE49-F238E27FC236}">
                <a16:creationId xmlns:a16="http://schemas.microsoft.com/office/drawing/2014/main" id="{DDE8E45A-8970-4F42-B37A-83BE29EADF3B}"/>
              </a:ext>
            </a:extLst>
          </p:cNvPr>
          <p:cNvPicPr>
            <a:picLocks noGrp="1" noChangeAspect="1"/>
          </p:cNvPicPr>
          <p:nvPr>
            <p:ph type="pic" sz="quarter" idx="31"/>
          </p:nvPr>
        </p:nvPicPr>
        <p:blipFill>
          <a:blip r:embed="rId4"/>
          <a:srcRect l="4267" r="4267"/>
          <a:stretch>
            <a:fillRect/>
          </a:stretch>
        </p:blipFill>
        <p:spPr>
          <a:xfrm>
            <a:off x="6288877" y="3999809"/>
            <a:ext cx="2046740" cy="1968874"/>
          </a:xfrm>
        </p:spPr>
      </p:pic>
      <p:pic>
        <p:nvPicPr>
          <p:cNvPr id="15" name="Picture Placeholder 14">
            <a:extLst>
              <a:ext uri="{FF2B5EF4-FFF2-40B4-BE49-F238E27FC236}">
                <a16:creationId xmlns:a16="http://schemas.microsoft.com/office/drawing/2014/main" id="{24DB03BE-8116-4480-B7B3-BA513AAB2A2F}"/>
              </a:ext>
            </a:extLst>
          </p:cNvPr>
          <p:cNvPicPr>
            <a:picLocks noGrp="1" noChangeAspect="1"/>
          </p:cNvPicPr>
          <p:nvPr>
            <p:ph type="pic" sz="quarter" idx="32"/>
          </p:nvPr>
        </p:nvPicPr>
        <p:blipFill rotWithShape="1">
          <a:blip r:embed="rId5"/>
          <a:srcRect l="3201" r="3201" b="5216"/>
          <a:stretch/>
        </p:blipFill>
        <p:spPr>
          <a:xfrm>
            <a:off x="6288877" y="1460125"/>
            <a:ext cx="2046740" cy="1968874"/>
          </a:xfrm>
        </p:spPr>
      </p:pic>
      <p:sp>
        <p:nvSpPr>
          <p:cNvPr id="20" name="Text Placeholder 4">
            <a:extLst>
              <a:ext uri="{FF2B5EF4-FFF2-40B4-BE49-F238E27FC236}">
                <a16:creationId xmlns:a16="http://schemas.microsoft.com/office/drawing/2014/main" id="{F4DF0084-2633-40D4-88F4-71E181B84347}"/>
              </a:ext>
            </a:extLst>
          </p:cNvPr>
          <p:cNvSpPr>
            <a:spLocks noGrp="1"/>
          </p:cNvSpPr>
          <p:nvPr>
            <p:ph type="title"/>
          </p:nvPr>
        </p:nvSpPr>
        <p:spPr>
          <a:xfrm>
            <a:off x="371475" y="260350"/>
            <a:ext cx="11520488" cy="758825"/>
          </a:xfrm>
        </p:spPr>
        <p:txBody>
          <a:bodyPr>
            <a:noAutofit/>
          </a:bodyPr>
          <a:lstStyle/>
          <a:p>
            <a:r>
              <a:rPr lang="en-US" sz="5000" dirty="0"/>
              <a:t>LKA - Lane Keeping Assist</a:t>
            </a:r>
          </a:p>
        </p:txBody>
      </p:sp>
    </p:spTree>
    <p:extLst>
      <p:ext uri="{BB962C8B-B14F-4D97-AF65-F5344CB8AC3E}">
        <p14:creationId xmlns:p14="http://schemas.microsoft.com/office/powerpoint/2010/main" val="3386298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37E0F-8CD1-47F5-811C-BDA870591B39}"/>
              </a:ext>
            </a:extLst>
          </p:cNvPr>
          <p:cNvSpPr>
            <a:spLocks noGrp="1"/>
          </p:cNvSpPr>
          <p:nvPr>
            <p:ph type="body" sz="quarter" idx="15"/>
          </p:nvPr>
        </p:nvSpPr>
        <p:spPr>
          <a:xfrm>
            <a:off x="647699" y="4517394"/>
            <a:ext cx="5372096" cy="2340605"/>
          </a:xfrm>
        </p:spPr>
        <p:txBody>
          <a:bodyPr/>
          <a:lstStyle/>
          <a:p>
            <a:r>
              <a:rPr lang="en-US" sz="3200" dirty="0"/>
              <a:t>TLR – Traffic Light Recognition</a:t>
            </a:r>
          </a:p>
          <a:p>
            <a:r>
              <a:rPr lang="en-US" b="0" dirty="0">
                <a:latin typeface="+mn-lt"/>
              </a:rPr>
              <a:t>A camera-based technology that detects and analyses traffic lights, either to inform the driver or to provide information to the vehicle for autonomous driving.</a:t>
            </a:r>
            <a:br>
              <a:rPr lang="en-US" dirty="0"/>
            </a:br>
            <a:endParaRPr lang="en-IN" dirty="0"/>
          </a:p>
        </p:txBody>
      </p:sp>
      <p:sp>
        <p:nvSpPr>
          <p:cNvPr id="3" name="Text Placeholder 2">
            <a:extLst>
              <a:ext uri="{FF2B5EF4-FFF2-40B4-BE49-F238E27FC236}">
                <a16:creationId xmlns:a16="http://schemas.microsoft.com/office/drawing/2014/main" id="{4BE572C8-9ADE-4151-A734-E7E474206211}"/>
              </a:ext>
            </a:extLst>
          </p:cNvPr>
          <p:cNvSpPr>
            <a:spLocks noGrp="1"/>
          </p:cNvSpPr>
          <p:nvPr>
            <p:ph type="body" sz="quarter" idx="16"/>
          </p:nvPr>
        </p:nvSpPr>
        <p:spPr>
          <a:xfrm>
            <a:off x="6254749" y="238540"/>
            <a:ext cx="5372096" cy="2190966"/>
          </a:xfrm>
        </p:spPr>
        <p:txBody>
          <a:bodyPr/>
          <a:lstStyle/>
          <a:p>
            <a:r>
              <a:rPr lang="en-US" sz="3200" dirty="0"/>
              <a:t>TSR – Traffic Sign Recognition</a:t>
            </a:r>
          </a:p>
          <a:p>
            <a:r>
              <a:rPr lang="en-US" b="0" dirty="0">
                <a:latin typeface="+mn-lt"/>
              </a:rPr>
              <a:t>A camera-based technology that detects and analyses the traffic signs next to the road. Speed limit signs can for instance be used to control the speed of the vehicl</a:t>
            </a:r>
            <a:r>
              <a:rPr lang="en-US" b="0" dirty="0"/>
              <a:t>e. </a:t>
            </a:r>
            <a:br>
              <a:rPr lang="en-US" dirty="0"/>
            </a:br>
            <a:endParaRPr lang="en-IN" dirty="0"/>
          </a:p>
        </p:txBody>
      </p:sp>
      <p:pic>
        <p:nvPicPr>
          <p:cNvPr id="7" name="Picture Placeholder 6">
            <a:extLst>
              <a:ext uri="{FF2B5EF4-FFF2-40B4-BE49-F238E27FC236}">
                <a16:creationId xmlns:a16="http://schemas.microsoft.com/office/drawing/2014/main" id="{5746C746-F6B5-42B7-A7C8-101A9D146F10}"/>
              </a:ext>
            </a:extLst>
          </p:cNvPr>
          <p:cNvPicPr>
            <a:picLocks noGrp="1" noChangeAspect="1"/>
          </p:cNvPicPr>
          <p:nvPr>
            <p:ph type="pic" sz="quarter" idx="13"/>
          </p:nvPr>
        </p:nvPicPr>
        <p:blipFill>
          <a:blip r:embed="rId2"/>
          <a:srcRect l="5765" r="5765"/>
          <a:stretch>
            <a:fillRect/>
          </a:stretch>
        </p:blipFill>
        <p:spPr/>
      </p:pic>
      <p:pic>
        <p:nvPicPr>
          <p:cNvPr id="9" name="Picture Placeholder 8">
            <a:extLst>
              <a:ext uri="{FF2B5EF4-FFF2-40B4-BE49-F238E27FC236}">
                <a16:creationId xmlns:a16="http://schemas.microsoft.com/office/drawing/2014/main" id="{5685C0B5-F5E0-4060-B6B0-697507B6C229}"/>
              </a:ext>
            </a:extLst>
          </p:cNvPr>
          <p:cNvPicPr>
            <a:picLocks noGrp="1" noChangeAspect="1"/>
          </p:cNvPicPr>
          <p:nvPr>
            <p:ph type="pic" sz="quarter" idx="14"/>
          </p:nvPr>
        </p:nvPicPr>
        <p:blipFill>
          <a:blip r:embed="rId3"/>
          <a:srcRect l="10833" r="10833"/>
          <a:stretch>
            <a:fillRect/>
          </a:stretch>
        </p:blipFill>
        <p:spPr/>
      </p:pic>
    </p:spTree>
    <p:extLst>
      <p:ext uri="{BB962C8B-B14F-4D97-AF65-F5344CB8AC3E}">
        <p14:creationId xmlns:p14="http://schemas.microsoft.com/office/powerpoint/2010/main" val="2620409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C8BD90-DC4B-481B-A847-C164A9CD47D4}"/>
              </a:ext>
            </a:extLst>
          </p:cNvPr>
          <p:cNvSpPr>
            <a:spLocks noGrp="1"/>
          </p:cNvSpPr>
          <p:nvPr>
            <p:ph type="body" sz="quarter" idx="15"/>
          </p:nvPr>
        </p:nvSpPr>
        <p:spPr>
          <a:xfrm>
            <a:off x="419382" y="5319398"/>
            <a:ext cx="5372096" cy="1470976"/>
          </a:xfrm>
        </p:spPr>
        <p:txBody>
          <a:bodyPr/>
          <a:lstStyle/>
          <a:p>
            <a:pPr marL="342900" indent="-342900" algn="l">
              <a:buFont typeface="Wingdings" panose="05000000000000000000" pitchFamily="2" charset="2"/>
              <a:buChar char="§"/>
            </a:pPr>
            <a:r>
              <a:rPr lang="en-US" b="0" dirty="0">
                <a:latin typeface="+mn-lt"/>
              </a:rPr>
              <a:t>These systems detecting traffic that comes from the side, typically in car park situations. </a:t>
            </a:r>
            <a:br>
              <a:rPr lang="en-US" b="0" dirty="0">
                <a:latin typeface="+mn-lt"/>
              </a:rPr>
            </a:br>
            <a:endParaRPr lang="en-IN" b="0" dirty="0">
              <a:latin typeface="+mn-lt"/>
            </a:endParaRPr>
          </a:p>
        </p:txBody>
      </p:sp>
      <p:sp>
        <p:nvSpPr>
          <p:cNvPr id="5" name="Text Placeholder 4">
            <a:extLst>
              <a:ext uri="{FF2B5EF4-FFF2-40B4-BE49-F238E27FC236}">
                <a16:creationId xmlns:a16="http://schemas.microsoft.com/office/drawing/2014/main" id="{B0BFBEBA-8632-4A91-A296-0B64BC4320FF}"/>
              </a:ext>
            </a:extLst>
          </p:cNvPr>
          <p:cNvSpPr>
            <a:spLocks noGrp="1"/>
          </p:cNvSpPr>
          <p:nvPr>
            <p:ph type="body" sz="quarter" idx="16"/>
          </p:nvPr>
        </p:nvSpPr>
        <p:spPr>
          <a:xfrm>
            <a:off x="6254748" y="410237"/>
            <a:ext cx="5372096" cy="940591"/>
          </a:xfrm>
        </p:spPr>
        <p:txBody>
          <a:bodyPr/>
          <a:lstStyle/>
          <a:p>
            <a:r>
              <a:rPr lang="en-US" sz="3600" dirty="0"/>
              <a:t>SVPA - Surround View Park Assist </a:t>
            </a:r>
          </a:p>
        </p:txBody>
      </p:sp>
      <p:sp>
        <p:nvSpPr>
          <p:cNvPr id="10" name="Text Placeholder 4">
            <a:extLst>
              <a:ext uri="{FF2B5EF4-FFF2-40B4-BE49-F238E27FC236}">
                <a16:creationId xmlns:a16="http://schemas.microsoft.com/office/drawing/2014/main" id="{B08BC6C4-FCDB-4CE4-B54D-AE3AB79920ED}"/>
              </a:ext>
            </a:extLst>
          </p:cNvPr>
          <p:cNvSpPr txBox="1">
            <a:spLocks/>
          </p:cNvSpPr>
          <p:nvPr/>
        </p:nvSpPr>
        <p:spPr>
          <a:xfrm>
            <a:off x="7083010" y="5395597"/>
            <a:ext cx="4689608" cy="147097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Wingdings" panose="05000000000000000000" pitchFamily="2" charset="2"/>
              <a:buChar char="§"/>
            </a:pPr>
            <a:r>
              <a:rPr lang="en-US" b="0" dirty="0">
                <a:latin typeface="+mn-lt"/>
              </a:rPr>
              <a:t>Capture and display the area surrounding the vehicle in a single integrated view on a display in the dashboard</a:t>
            </a:r>
            <a:r>
              <a:rPr lang="en-US" dirty="0">
                <a:latin typeface="+mn-lt"/>
              </a:rPr>
              <a:t> </a:t>
            </a:r>
            <a:endParaRPr lang="en-IN" dirty="0">
              <a:latin typeface="+mn-lt"/>
            </a:endParaRPr>
          </a:p>
        </p:txBody>
      </p:sp>
      <p:sp>
        <p:nvSpPr>
          <p:cNvPr id="11" name="Text Placeholder 3">
            <a:extLst>
              <a:ext uri="{FF2B5EF4-FFF2-40B4-BE49-F238E27FC236}">
                <a16:creationId xmlns:a16="http://schemas.microsoft.com/office/drawing/2014/main" id="{EC3B2865-8BD8-4EAA-83AC-52FB0D8A02AA}"/>
              </a:ext>
            </a:extLst>
          </p:cNvPr>
          <p:cNvSpPr txBox="1">
            <a:spLocks/>
          </p:cNvSpPr>
          <p:nvPr/>
        </p:nvSpPr>
        <p:spPr>
          <a:xfrm>
            <a:off x="565155" y="410238"/>
            <a:ext cx="4881487" cy="105216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600" dirty="0"/>
              <a:t>RCTA – Rear Cross-Traffic Alert</a:t>
            </a:r>
          </a:p>
        </p:txBody>
      </p:sp>
      <p:pic>
        <p:nvPicPr>
          <p:cNvPr id="8" name="Picture Placeholder 7">
            <a:extLst>
              <a:ext uri="{FF2B5EF4-FFF2-40B4-BE49-F238E27FC236}">
                <a16:creationId xmlns:a16="http://schemas.microsoft.com/office/drawing/2014/main" id="{64F04377-CB0C-46BF-95DA-A5D763802ED3}"/>
              </a:ext>
            </a:extLst>
          </p:cNvPr>
          <p:cNvPicPr>
            <a:picLocks noGrp="1" noChangeAspect="1"/>
          </p:cNvPicPr>
          <p:nvPr>
            <p:ph type="pic" sz="quarter" idx="14"/>
          </p:nvPr>
        </p:nvPicPr>
        <p:blipFill>
          <a:blip r:embed="rId2"/>
          <a:srcRect l="563" r="563"/>
          <a:stretch>
            <a:fillRect/>
          </a:stretch>
        </p:blipFill>
        <p:spPr/>
      </p:pic>
      <p:pic>
        <p:nvPicPr>
          <p:cNvPr id="7" name="Picture Placeholder 6">
            <a:extLst>
              <a:ext uri="{FF2B5EF4-FFF2-40B4-BE49-F238E27FC236}">
                <a16:creationId xmlns:a16="http://schemas.microsoft.com/office/drawing/2014/main" id="{FCEFAEFE-7642-4E06-AB27-78E3EB73EBEA}"/>
              </a:ext>
            </a:extLst>
          </p:cNvPr>
          <p:cNvPicPr>
            <a:picLocks noGrp="1" noChangeAspect="1"/>
          </p:cNvPicPr>
          <p:nvPr>
            <p:ph type="pic" sz="quarter" idx="13"/>
          </p:nvPr>
        </p:nvPicPr>
        <p:blipFill rotWithShape="1">
          <a:blip r:embed="rId3"/>
          <a:srcRect l="9491" t="-223" r="11787" b="223"/>
          <a:stretch/>
        </p:blipFill>
        <p:spPr>
          <a:xfrm>
            <a:off x="647699" y="1470977"/>
            <a:ext cx="5372097" cy="3839847"/>
          </a:xfrm>
        </p:spPr>
      </p:pic>
    </p:spTree>
    <p:extLst>
      <p:ext uri="{BB962C8B-B14F-4D97-AF65-F5344CB8AC3E}">
        <p14:creationId xmlns:p14="http://schemas.microsoft.com/office/powerpoint/2010/main" val="379863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30A58-AFCB-496D-9BB1-D2431623AB50}"/>
              </a:ext>
            </a:extLst>
          </p:cNvPr>
          <p:cNvSpPr>
            <a:spLocks noGrp="1"/>
          </p:cNvSpPr>
          <p:nvPr>
            <p:ph type="ctrTitle"/>
          </p:nvPr>
        </p:nvSpPr>
        <p:spPr>
          <a:xfrm>
            <a:off x="159441" y="13252"/>
            <a:ext cx="5340211" cy="976312"/>
          </a:xfrm>
        </p:spPr>
        <p:txBody>
          <a:bodyPr>
            <a:normAutofit/>
          </a:bodyPr>
          <a:lstStyle/>
          <a:p>
            <a:r>
              <a:rPr lang="en-US" sz="5200" dirty="0"/>
              <a:t>Table of Contents</a:t>
            </a:r>
            <a:endParaRPr lang="en-IN" sz="5200" dirty="0"/>
          </a:p>
        </p:txBody>
      </p:sp>
      <p:sp>
        <p:nvSpPr>
          <p:cNvPr id="4" name="Subtitle 3">
            <a:extLst>
              <a:ext uri="{FF2B5EF4-FFF2-40B4-BE49-F238E27FC236}">
                <a16:creationId xmlns:a16="http://schemas.microsoft.com/office/drawing/2014/main" id="{7D7974F8-7004-482F-A1D7-278CF7593950}"/>
              </a:ext>
            </a:extLst>
          </p:cNvPr>
          <p:cNvSpPr>
            <a:spLocks noGrp="1"/>
          </p:cNvSpPr>
          <p:nvPr>
            <p:ph type="subTitle" idx="1"/>
          </p:nvPr>
        </p:nvSpPr>
        <p:spPr>
          <a:xfrm>
            <a:off x="291547" y="989564"/>
            <a:ext cx="5208105" cy="5742539"/>
          </a:xfrm>
        </p:spPr>
        <p:txBody>
          <a:bodyPr>
            <a:noAutofit/>
          </a:bodyPr>
          <a:lstStyle/>
          <a:p>
            <a:r>
              <a:rPr lang="en-US" sz="2000" b="1" dirty="0"/>
              <a:t>	3.4 Camera Assisted Technology</a:t>
            </a:r>
            <a:endParaRPr lang="en-IN" sz="2000" b="1" dirty="0"/>
          </a:p>
          <a:p>
            <a:r>
              <a:rPr lang="en-IN" sz="2000" b="1" dirty="0"/>
              <a:t>	    3.4.1 Night View Assist</a:t>
            </a:r>
          </a:p>
          <a:p>
            <a:r>
              <a:rPr lang="en-US" sz="2000" b="1" dirty="0"/>
              <a:t>	    3.4.2 Drowsy Driver Warning</a:t>
            </a:r>
            <a:endParaRPr lang="en-IN" sz="2000" b="1" dirty="0"/>
          </a:p>
          <a:p>
            <a:r>
              <a:rPr lang="en-IN" sz="2000" b="1" dirty="0"/>
              <a:t>	    3.4.3 Pedestrian Detection System</a:t>
            </a:r>
          </a:p>
          <a:p>
            <a:r>
              <a:rPr lang="en-IN" sz="2000" b="1" dirty="0"/>
              <a:t>	    3.4.4 Lane Detection</a:t>
            </a:r>
          </a:p>
          <a:p>
            <a:r>
              <a:rPr lang="en-US" sz="2000" b="1" dirty="0"/>
              <a:t>	    3.4.5 Lane Keeping Assist</a:t>
            </a:r>
            <a:endParaRPr lang="en-IN" sz="2000" b="1" dirty="0"/>
          </a:p>
          <a:p>
            <a:r>
              <a:rPr lang="en-US" sz="2000" b="1" dirty="0"/>
              <a:t>	    3.4.6 Traffic Sign Recognition</a:t>
            </a:r>
            <a:endParaRPr lang="en-IN" sz="2000" b="1" dirty="0"/>
          </a:p>
          <a:p>
            <a:r>
              <a:rPr lang="en-US" sz="2000" b="1" dirty="0"/>
              <a:t>	    3.4.7 Traffic Light Recognition</a:t>
            </a:r>
            <a:endParaRPr lang="en-IN" sz="2000" b="1" dirty="0"/>
          </a:p>
          <a:p>
            <a:r>
              <a:rPr lang="en-IN" sz="2000" b="1" dirty="0"/>
              <a:t>	    3.4.8 Rear Cross-Traffic Alert</a:t>
            </a:r>
          </a:p>
          <a:p>
            <a:r>
              <a:rPr lang="en-US" sz="2000" b="1" dirty="0"/>
              <a:t>	    3.4.9 Surround View Park Assist </a:t>
            </a:r>
            <a:endParaRPr lang="en-IN" sz="2000" b="1" dirty="0"/>
          </a:p>
          <a:p>
            <a:r>
              <a:rPr lang="en-US" sz="2000" b="1" dirty="0"/>
              <a:t>	3.5 Brake Assisted Technology</a:t>
            </a:r>
            <a:endParaRPr lang="en-IN" sz="2000" dirty="0"/>
          </a:p>
          <a:p>
            <a:r>
              <a:rPr lang="en-US" sz="2000" b="1" dirty="0"/>
              <a:t>	    3.5.1 Autonomous Emergency Braking</a:t>
            </a:r>
            <a:endParaRPr lang="en-IN" sz="2000" dirty="0"/>
          </a:p>
          <a:p>
            <a:r>
              <a:rPr lang="en-US" sz="2000" b="1" dirty="0"/>
              <a:t>	    3.5.2 Pedestrian Automatic 	   	              Emergency Braking</a:t>
            </a:r>
            <a:endParaRPr lang="en-IN" sz="2000" dirty="0"/>
          </a:p>
          <a:p>
            <a:endParaRPr lang="en-US" sz="2000" b="1" dirty="0"/>
          </a:p>
        </p:txBody>
      </p:sp>
      <p:pic>
        <p:nvPicPr>
          <p:cNvPr id="8" name="Picture Placeholder 7">
            <a:extLst>
              <a:ext uri="{FF2B5EF4-FFF2-40B4-BE49-F238E27FC236}">
                <a16:creationId xmlns:a16="http://schemas.microsoft.com/office/drawing/2014/main" id="{5EC8AE51-2788-477B-B327-FD3B6201FC92}"/>
              </a:ext>
            </a:extLst>
          </p:cNvPr>
          <p:cNvPicPr>
            <a:picLocks noGrp="1" noChangeAspect="1"/>
          </p:cNvPicPr>
          <p:nvPr>
            <p:ph type="pic" sz="quarter" idx="10"/>
          </p:nvPr>
        </p:nvPicPr>
        <p:blipFill rotWithShape="1">
          <a:blip r:embed="rId2"/>
          <a:srcRect l="-131" t="60" r="13962" b="493"/>
          <a:stretch/>
        </p:blipFill>
        <p:spPr>
          <a:xfrm>
            <a:off x="5390866" y="464024"/>
            <a:ext cx="6801134" cy="5918137"/>
          </a:xfrm>
        </p:spPr>
      </p:pic>
    </p:spTree>
    <p:extLst>
      <p:ext uri="{BB962C8B-B14F-4D97-AF65-F5344CB8AC3E}">
        <p14:creationId xmlns:p14="http://schemas.microsoft.com/office/powerpoint/2010/main" val="3520872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Brake Assisted Technology</a:t>
            </a:r>
            <a:endParaRPr lang="en-IN" sz="5400" dirty="0"/>
          </a:p>
        </p:txBody>
      </p:sp>
      <p:pic>
        <p:nvPicPr>
          <p:cNvPr id="6" name="Picture Placeholder 5">
            <a:extLst>
              <a:ext uri="{FF2B5EF4-FFF2-40B4-BE49-F238E27FC236}">
                <a16:creationId xmlns:a16="http://schemas.microsoft.com/office/drawing/2014/main" id="{72930E76-5BE1-4818-9A6B-CFE176B9E282}"/>
              </a:ext>
            </a:extLst>
          </p:cNvPr>
          <p:cNvPicPr>
            <a:picLocks noGrp="1" noChangeAspect="1"/>
          </p:cNvPicPr>
          <p:nvPr>
            <p:ph type="pic" sz="quarter" idx="13"/>
          </p:nvPr>
        </p:nvPicPr>
        <p:blipFill rotWithShape="1">
          <a:blip r:embed="rId2"/>
          <a:srcRect t="10983" b="720"/>
          <a:stretch/>
        </p:blipFill>
        <p:spPr>
          <a:xfrm>
            <a:off x="384313" y="1233487"/>
            <a:ext cx="11396870" cy="4968529"/>
          </a:xfrm>
        </p:spPr>
      </p:pic>
    </p:spTree>
    <p:extLst>
      <p:ext uri="{BB962C8B-B14F-4D97-AF65-F5344CB8AC3E}">
        <p14:creationId xmlns:p14="http://schemas.microsoft.com/office/powerpoint/2010/main" val="3592618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8F6BE8-9A58-48D9-8B67-5AF908BAEEB3}"/>
              </a:ext>
            </a:extLst>
          </p:cNvPr>
          <p:cNvSpPr>
            <a:spLocks noGrp="1"/>
          </p:cNvSpPr>
          <p:nvPr>
            <p:ph type="ctrTitle"/>
          </p:nvPr>
        </p:nvSpPr>
        <p:spPr>
          <a:xfrm>
            <a:off x="530087" y="0"/>
            <a:ext cx="11326155" cy="1258957"/>
          </a:xfrm>
        </p:spPr>
        <p:txBody>
          <a:bodyPr>
            <a:noAutofit/>
          </a:bodyPr>
          <a:lstStyle/>
          <a:p>
            <a:r>
              <a:rPr lang="en-US" sz="4800" dirty="0">
                <a:solidFill>
                  <a:schemeClr val="bg1"/>
                </a:solidFill>
              </a:rPr>
              <a:t>AEB –Autonomous Emergency Braking </a:t>
            </a:r>
            <a:endParaRPr lang="en-IN" sz="4800" dirty="0">
              <a:solidFill>
                <a:schemeClr val="bg1"/>
              </a:solidFill>
            </a:endParaRPr>
          </a:p>
        </p:txBody>
      </p:sp>
      <p:sp>
        <p:nvSpPr>
          <p:cNvPr id="4" name="Subtitle 3">
            <a:extLst>
              <a:ext uri="{FF2B5EF4-FFF2-40B4-BE49-F238E27FC236}">
                <a16:creationId xmlns:a16="http://schemas.microsoft.com/office/drawing/2014/main" id="{F55AA20D-71EF-4DFA-8F72-43E5ACFC396D}"/>
              </a:ext>
            </a:extLst>
          </p:cNvPr>
          <p:cNvSpPr>
            <a:spLocks noGrp="1"/>
          </p:cNvSpPr>
          <p:nvPr>
            <p:ph type="subTitle" idx="1"/>
          </p:nvPr>
        </p:nvSpPr>
        <p:spPr>
          <a:xfrm>
            <a:off x="1439069" y="5035825"/>
            <a:ext cx="9242424" cy="1243495"/>
          </a:xfrm>
        </p:spPr>
        <p:txBody>
          <a:bodyPr>
            <a:noAutofit/>
          </a:bodyPr>
          <a:lstStyle/>
          <a:p>
            <a:pPr marL="342900" indent="-342900" algn="l">
              <a:buFont typeface="Wingdings" panose="05000000000000000000" pitchFamily="2" charset="2"/>
              <a:buChar char="§"/>
            </a:pPr>
            <a:r>
              <a:rPr lang="en-US" dirty="0"/>
              <a:t>Monitors the proximity of vehicles in front, detecting situations where a collision is imminent. Braking is then automatically applied to avoid the collision or mitigate its effects. </a:t>
            </a:r>
            <a:br>
              <a:rPr lang="en-US" dirty="0"/>
            </a:br>
            <a:endParaRPr lang="en-IN" dirty="0"/>
          </a:p>
        </p:txBody>
      </p:sp>
      <p:pic>
        <p:nvPicPr>
          <p:cNvPr id="10" name="Picture Placeholder 9">
            <a:extLst>
              <a:ext uri="{FF2B5EF4-FFF2-40B4-BE49-F238E27FC236}">
                <a16:creationId xmlns:a16="http://schemas.microsoft.com/office/drawing/2014/main" id="{0C438DC2-1C1C-4DE6-89B7-3AC13FFBE26C}"/>
              </a:ext>
            </a:extLst>
          </p:cNvPr>
          <p:cNvPicPr>
            <a:picLocks noGrp="1" noChangeAspect="1"/>
          </p:cNvPicPr>
          <p:nvPr>
            <p:ph type="pic" sz="quarter" idx="10"/>
          </p:nvPr>
        </p:nvPicPr>
        <p:blipFill rotWithShape="1">
          <a:blip r:embed="rId2"/>
          <a:srcRect t="6825" b="13584"/>
          <a:stretch/>
        </p:blipFill>
        <p:spPr>
          <a:xfrm>
            <a:off x="376238" y="1258957"/>
            <a:ext cx="11517311" cy="3713680"/>
          </a:xfrm>
        </p:spPr>
      </p:pic>
    </p:spTree>
    <p:extLst>
      <p:ext uri="{BB962C8B-B14F-4D97-AF65-F5344CB8AC3E}">
        <p14:creationId xmlns:p14="http://schemas.microsoft.com/office/powerpoint/2010/main" val="3979797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7A48-67DF-4F23-9121-7C47EB24E90F}"/>
              </a:ext>
            </a:extLst>
          </p:cNvPr>
          <p:cNvSpPr>
            <a:spLocks noGrp="1"/>
          </p:cNvSpPr>
          <p:nvPr>
            <p:ph type="title"/>
          </p:nvPr>
        </p:nvSpPr>
        <p:spPr>
          <a:xfrm>
            <a:off x="371475" y="333829"/>
            <a:ext cx="9106353" cy="2554514"/>
          </a:xfrm>
        </p:spPr>
        <p:txBody>
          <a:bodyPr/>
          <a:lstStyle/>
          <a:p>
            <a:r>
              <a:rPr lang="en-US" sz="4400" dirty="0"/>
              <a:t>	PAEB – Pedestrian Automatic 	 	  	  Emergency Braking </a:t>
            </a:r>
            <a:br>
              <a:rPr lang="en-US" sz="4400" dirty="0"/>
            </a:br>
            <a:endParaRPr lang="en-IN" sz="4400" dirty="0"/>
          </a:p>
        </p:txBody>
      </p:sp>
      <p:sp>
        <p:nvSpPr>
          <p:cNvPr id="3" name="Content Placeholder 2">
            <a:extLst>
              <a:ext uri="{FF2B5EF4-FFF2-40B4-BE49-F238E27FC236}">
                <a16:creationId xmlns:a16="http://schemas.microsoft.com/office/drawing/2014/main" id="{9DD34654-716F-4F95-87FF-B167D2BE02DA}"/>
              </a:ext>
            </a:extLst>
          </p:cNvPr>
          <p:cNvSpPr>
            <a:spLocks noGrp="1"/>
          </p:cNvSpPr>
          <p:nvPr>
            <p:ph idx="1"/>
          </p:nvPr>
        </p:nvSpPr>
        <p:spPr>
          <a:xfrm>
            <a:off x="371476" y="3202109"/>
            <a:ext cx="5495926" cy="2171700"/>
          </a:xfrm>
        </p:spPr>
        <p:txBody>
          <a:bodyPr/>
          <a:lstStyle/>
          <a:p>
            <a:r>
              <a:rPr lang="en-US" dirty="0"/>
              <a:t>A system that performs automatic braking if a pedestrian is detected in front of the vehicle. </a:t>
            </a:r>
            <a:br>
              <a:rPr lang="en-US" dirty="0"/>
            </a:br>
            <a:endParaRPr lang="en-IN" dirty="0"/>
          </a:p>
        </p:txBody>
      </p:sp>
      <p:pic>
        <p:nvPicPr>
          <p:cNvPr id="10" name="Picture Placeholder 9">
            <a:extLst>
              <a:ext uri="{FF2B5EF4-FFF2-40B4-BE49-F238E27FC236}">
                <a16:creationId xmlns:a16="http://schemas.microsoft.com/office/drawing/2014/main" id="{08761FE4-80E5-4DBA-A2EB-1CE116E89E5A}"/>
              </a:ext>
            </a:extLst>
          </p:cNvPr>
          <p:cNvPicPr>
            <a:picLocks noGrp="1" noChangeAspect="1"/>
          </p:cNvPicPr>
          <p:nvPr>
            <p:ph type="pic" sz="quarter" idx="10"/>
          </p:nvPr>
        </p:nvPicPr>
        <p:blipFill rotWithShape="1">
          <a:blip r:embed="rId2"/>
          <a:srcRect l="9595" t="-660" r="22111" b="660"/>
          <a:stretch/>
        </p:blipFill>
        <p:spPr>
          <a:xfrm>
            <a:off x="9191224" y="637283"/>
            <a:ext cx="2812090" cy="2782540"/>
          </a:xfrm>
        </p:spPr>
      </p:pic>
      <p:pic>
        <p:nvPicPr>
          <p:cNvPr id="8" name="Picture Placeholder 7">
            <a:extLst>
              <a:ext uri="{FF2B5EF4-FFF2-40B4-BE49-F238E27FC236}">
                <a16:creationId xmlns:a16="http://schemas.microsoft.com/office/drawing/2014/main" id="{B1B3ACDB-8852-4730-981C-D981F93521DF}"/>
              </a:ext>
            </a:extLst>
          </p:cNvPr>
          <p:cNvPicPr>
            <a:picLocks noGrp="1" noChangeAspect="1"/>
          </p:cNvPicPr>
          <p:nvPr>
            <p:ph type="pic" sz="quarter" idx="11"/>
          </p:nvPr>
        </p:nvPicPr>
        <p:blipFill rotWithShape="1">
          <a:blip r:embed="rId3"/>
          <a:srcRect l="13589" t="15014" r="14793" b="16925"/>
          <a:stretch/>
        </p:blipFill>
        <p:spPr>
          <a:xfrm>
            <a:off x="5867402" y="3969658"/>
            <a:ext cx="4230911" cy="2554513"/>
          </a:xfrm>
        </p:spPr>
      </p:pic>
    </p:spTree>
    <p:extLst>
      <p:ext uri="{BB962C8B-B14F-4D97-AF65-F5344CB8AC3E}">
        <p14:creationId xmlns:p14="http://schemas.microsoft.com/office/powerpoint/2010/main" val="925542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76300" y="4972264"/>
            <a:ext cx="10439400" cy="1175444"/>
          </a:xfrm>
        </p:spPr>
        <p:txBody>
          <a:bodyPr/>
          <a:lstStyle/>
          <a:p>
            <a:r>
              <a:rPr lang="en-US" dirty="0"/>
              <a:t>Working Principles</a:t>
            </a:r>
          </a:p>
        </p:txBody>
      </p:sp>
      <p:pic>
        <p:nvPicPr>
          <p:cNvPr id="10" name="Picture Placeholder 9">
            <a:extLst>
              <a:ext uri="{FF2B5EF4-FFF2-40B4-BE49-F238E27FC236}">
                <a16:creationId xmlns:a16="http://schemas.microsoft.com/office/drawing/2014/main" id="{2FA559D9-A0C5-453B-9F45-C9620A77DBB5}"/>
              </a:ext>
            </a:extLst>
          </p:cNvPr>
          <p:cNvPicPr>
            <a:picLocks noGrp="1" noChangeAspect="1"/>
          </p:cNvPicPr>
          <p:nvPr>
            <p:ph type="pic" sz="quarter" idx="13"/>
          </p:nvPr>
        </p:nvPicPr>
        <p:blipFill rotWithShape="1">
          <a:blip r:embed="rId2"/>
          <a:srcRect t="21779" b="10342"/>
          <a:stretch/>
        </p:blipFill>
        <p:spPr>
          <a:xfrm>
            <a:off x="371476" y="260350"/>
            <a:ext cx="11520488" cy="4398736"/>
          </a:xfrm>
        </p:spPr>
      </p:pic>
    </p:spTree>
    <p:extLst>
      <p:ext uri="{BB962C8B-B14F-4D97-AF65-F5344CB8AC3E}">
        <p14:creationId xmlns:p14="http://schemas.microsoft.com/office/powerpoint/2010/main" val="3390407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8AF5B95-239A-4C78-883F-702136E1E511}"/>
              </a:ext>
            </a:extLst>
          </p:cNvPr>
          <p:cNvPicPr>
            <a:picLocks noGrp="1" noChangeAspect="1"/>
          </p:cNvPicPr>
          <p:nvPr>
            <p:ph type="pic" sz="quarter" idx="10"/>
          </p:nvPr>
        </p:nvPicPr>
        <p:blipFill rotWithShape="1">
          <a:blip r:embed="rId2"/>
          <a:srcRect l="10115" r="2088"/>
          <a:stretch/>
        </p:blipFill>
        <p:spPr>
          <a:xfrm>
            <a:off x="3326296" y="459028"/>
            <a:ext cx="8494228" cy="5913439"/>
          </a:xfrm>
        </p:spPr>
      </p:pic>
      <p:sp>
        <p:nvSpPr>
          <p:cNvPr id="3" name="Title 2">
            <a:extLst>
              <a:ext uri="{FF2B5EF4-FFF2-40B4-BE49-F238E27FC236}">
                <a16:creationId xmlns:a16="http://schemas.microsoft.com/office/drawing/2014/main" id="{80D23BE9-3374-4D76-BB91-CEF0A062F86E}"/>
              </a:ext>
            </a:extLst>
          </p:cNvPr>
          <p:cNvSpPr>
            <a:spLocks noGrp="1"/>
          </p:cNvSpPr>
          <p:nvPr>
            <p:ph type="ctrTitle"/>
          </p:nvPr>
        </p:nvSpPr>
        <p:spPr>
          <a:xfrm>
            <a:off x="371476" y="1717985"/>
            <a:ext cx="3118815" cy="976311"/>
          </a:xfrm>
        </p:spPr>
        <p:txBody>
          <a:bodyPr>
            <a:normAutofit fontScale="90000"/>
          </a:bodyPr>
          <a:lstStyle/>
          <a:p>
            <a:r>
              <a:rPr lang="en-US" sz="7200" dirty="0"/>
              <a:t>Sensors</a:t>
            </a:r>
            <a:endParaRPr lang="en-IN" sz="7200" dirty="0"/>
          </a:p>
        </p:txBody>
      </p:sp>
      <p:sp>
        <p:nvSpPr>
          <p:cNvPr id="7" name="Content Placeholder 2">
            <a:extLst>
              <a:ext uri="{FF2B5EF4-FFF2-40B4-BE49-F238E27FC236}">
                <a16:creationId xmlns:a16="http://schemas.microsoft.com/office/drawing/2014/main" id="{1CCC8157-201E-4137-92A8-D5165E2DF889}"/>
              </a:ext>
            </a:extLst>
          </p:cNvPr>
          <p:cNvSpPr txBox="1">
            <a:spLocks/>
          </p:cNvSpPr>
          <p:nvPr/>
        </p:nvSpPr>
        <p:spPr>
          <a:xfrm>
            <a:off x="371476" y="3189302"/>
            <a:ext cx="2769289" cy="26284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mj-lt"/>
              <a:buAutoNum type="arabicPeriod"/>
            </a:pPr>
            <a:r>
              <a:rPr lang="en-IN" b="1" dirty="0"/>
              <a:t>Camera systems</a:t>
            </a:r>
          </a:p>
          <a:p>
            <a:pPr marL="457200" indent="-457200">
              <a:buFont typeface="+mj-lt"/>
              <a:buAutoNum type="arabicPeriod"/>
            </a:pPr>
            <a:r>
              <a:rPr lang="en-IN" b="1" dirty="0"/>
              <a:t>LiDAR system</a:t>
            </a:r>
          </a:p>
          <a:p>
            <a:pPr marL="457200" indent="-457200">
              <a:buFont typeface="+mj-lt"/>
              <a:buAutoNum type="arabicPeriod"/>
            </a:pPr>
            <a:r>
              <a:rPr lang="en-IN" b="1" dirty="0"/>
              <a:t>Radar system</a:t>
            </a:r>
          </a:p>
          <a:p>
            <a:pPr marL="457200" indent="-457200">
              <a:buFont typeface="+mj-lt"/>
              <a:buAutoNum type="arabicPeriod"/>
            </a:pPr>
            <a:r>
              <a:rPr lang="en-IN" b="1" dirty="0"/>
              <a:t>GNSS/IMU system</a:t>
            </a:r>
            <a:br>
              <a:rPr lang="en-IN" b="1" dirty="0"/>
            </a:br>
            <a:endParaRPr lang="en-IN" b="1" dirty="0"/>
          </a:p>
        </p:txBody>
      </p:sp>
    </p:spTree>
    <p:extLst>
      <p:ext uri="{BB962C8B-B14F-4D97-AF65-F5344CB8AC3E}">
        <p14:creationId xmlns:p14="http://schemas.microsoft.com/office/powerpoint/2010/main" val="3424367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Camera System</a:t>
            </a:r>
            <a:endParaRPr lang="en-IN" sz="5400" dirty="0"/>
          </a:p>
        </p:txBody>
      </p:sp>
      <p:pic>
        <p:nvPicPr>
          <p:cNvPr id="5" name="Picture Placeholder 4">
            <a:extLst>
              <a:ext uri="{FF2B5EF4-FFF2-40B4-BE49-F238E27FC236}">
                <a16:creationId xmlns:a16="http://schemas.microsoft.com/office/drawing/2014/main" id="{73443094-D0D6-463F-A747-C046D58BA7FC}"/>
              </a:ext>
            </a:extLst>
          </p:cNvPr>
          <p:cNvPicPr>
            <a:picLocks noGrp="1" noChangeAspect="1"/>
          </p:cNvPicPr>
          <p:nvPr>
            <p:ph type="pic" sz="quarter" idx="13"/>
          </p:nvPr>
        </p:nvPicPr>
        <p:blipFill>
          <a:blip r:embed="rId2"/>
          <a:srcRect t="13984" b="13984"/>
          <a:stretch>
            <a:fillRect/>
          </a:stretch>
        </p:blipFill>
        <p:spPr>
          <a:xfrm>
            <a:off x="371061" y="1233487"/>
            <a:ext cx="11502887" cy="4756495"/>
          </a:xfrm>
        </p:spPr>
      </p:pic>
    </p:spTree>
    <p:extLst>
      <p:ext uri="{BB962C8B-B14F-4D97-AF65-F5344CB8AC3E}">
        <p14:creationId xmlns:p14="http://schemas.microsoft.com/office/powerpoint/2010/main" val="234526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1EF3-019F-4A01-9C5F-BA85A6197F03}"/>
              </a:ext>
            </a:extLst>
          </p:cNvPr>
          <p:cNvSpPr>
            <a:spLocks noGrp="1"/>
          </p:cNvSpPr>
          <p:nvPr>
            <p:ph type="title"/>
          </p:nvPr>
        </p:nvSpPr>
        <p:spPr>
          <a:xfrm>
            <a:off x="371475" y="241702"/>
            <a:ext cx="3997324" cy="1718640"/>
          </a:xfrm>
        </p:spPr>
        <p:txBody>
          <a:bodyPr/>
          <a:lstStyle/>
          <a:p>
            <a:r>
              <a:rPr lang="en-US" dirty="0"/>
              <a:t>Monocular Cameras</a:t>
            </a:r>
            <a:endParaRPr lang="en-IN" dirty="0"/>
          </a:p>
        </p:txBody>
      </p:sp>
      <p:pic>
        <p:nvPicPr>
          <p:cNvPr id="12" name="Content Placeholder 11">
            <a:extLst>
              <a:ext uri="{FF2B5EF4-FFF2-40B4-BE49-F238E27FC236}">
                <a16:creationId xmlns:a16="http://schemas.microsoft.com/office/drawing/2014/main" id="{1B94331B-3ADC-4099-8FA3-1D4CE9AB0881}"/>
              </a:ext>
            </a:extLst>
          </p:cNvPr>
          <p:cNvPicPr>
            <a:picLocks noGrp="1" noChangeAspect="1"/>
          </p:cNvPicPr>
          <p:nvPr>
            <p:ph idx="1"/>
          </p:nvPr>
        </p:nvPicPr>
        <p:blipFill>
          <a:blip r:embed="rId2"/>
          <a:stretch>
            <a:fillRect/>
          </a:stretch>
        </p:blipFill>
        <p:spPr>
          <a:xfrm>
            <a:off x="371475" y="2345637"/>
            <a:ext cx="4134264" cy="2703178"/>
          </a:xfrm>
        </p:spPr>
      </p:pic>
      <p:sp>
        <p:nvSpPr>
          <p:cNvPr id="13" name="Content Placeholder 2">
            <a:extLst>
              <a:ext uri="{FF2B5EF4-FFF2-40B4-BE49-F238E27FC236}">
                <a16:creationId xmlns:a16="http://schemas.microsoft.com/office/drawing/2014/main" id="{12BA255F-FD10-418F-9DA9-652E5CE328C1}"/>
              </a:ext>
            </a:extLst>
          </p:cNvPr>
          <p:cNvSpPr txBox="1">
            <a:spLocks/>
          </p:cNvSpPr>
          <p:nvPr/>
        </p:nvSpPr>
        <p:spPr>
          <a:xfrm>
            <a:off x="4850296" y="755374"/>
            <a:ext cx="3582505" cy="582660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
            </a:pPr>
            <a:r>
              <a:rPr lang="en-US" dirty="0">
                <a:solidFill>
                  <a:schemeClr val="tx1"/>
                </a:solidFill>
              </a:rPr>
              <a:t>Monocular cameras are single-lens cameras that capture 2D images.</a:t>
            </a:r>
          </a:p>
          <a:p>
            <a:pPr marL="342900" indent="-342900">
              <a:buFont typeface="Wingdings" panose="05000000000000000000" pitchFamily="2" charset="2"/>
              <a:buChar char="§"/>
            </a:pPr>
            <a:r>
              <a:rPr lang="en-US" dirty="0">
                <a:solidFill>
                  <a:schemeClr val="tx1"/>
                </a:solidFill>
              </a:rPr>
              <a:t>They are a common component of ADAS systems and are often integrated into the rearview mirror or near the windshield.</a:t>
            </a:r>
          </a:p>
          <a:p>
            <a:r>
              <a:rPr lang="en-US" b="1" dirty="0">
                <a:solidFill>
                  <a:schemeClr val="tx1"/>
                </a:solidFill>
              </a:rPr>
              <a:t>	</a:t>
            </a:r>
            <a:r>
              <a:rPr lang="en-US" b="1" dirty="0">
                <a:solidFill>
                  <a:schemeClr val="tx1"/>
                </a:solidFill>
                <a:latin typeface="+mj-lt"/>
              </a:rPr>
              <a:t>Features</a:t>
            </a:r>
            <a:r>
              <a:rPr lang="en-IN" b="1" dirty="0">
                <a:solidFill>
                  <a:schemeClr val="tx1"/>
                </a:solidFill>
                <a:latin typeface="+mj-lt"/>
              </a:rPr>
              <a:t>:</a:t>
            </a:r>
            <a:endParaRPr lang="en-US" dirty="0">
              <a:solidFill>
                <a:schemeClr val="tx1"/>
              </a:solidFill>
              <a:latin typeface="+mj-lt"/>
            </a:endParaRPr>
          </a:p>
          <a:p>
            <a:pPr marL="285750" indent="-285750">
              <a:buFont typeface="Wingdings" panose="05000000000000000000" pitchFamily="2" charset="2"/>
              <a:buChar char="§"/>
            </a:pPr>
            <a:r>
              <a:rPr lang="en-IN" dirty="0">
                <a:solidFill>
                  <a:schemeClr val="tx1"/>
                </a:solidFill>
              </a:rPr>
              <a:t>Advanced Emergency Braking (Vehicle/ Pedestrian/ Cyclist)</a:t>
            </a:r>
          </a:p>
          <a:p>
            <a:pPr marL="285750" indent="-285750">
              <a:buFont typeface="Wingdings" panose="05000000000000000000" pitchFamily="2" charset="2"/>
              <a:buChar char="§"/>
            </a:pPr>
            <a:r>
              <a:rPr lang="en-IN" dirty="0">
                <a:solidFill>
                  <a:schemeClr val="tx1"/>
                </a:solidFill>
              </a:rPr>
              <a:t>Emergency Lane Keeping (ELK)</a:t>
            </a:r>
          </a:p>
          <a:p>
            <a:endParaRPr lang="en-US" dirty="0">
              <a:solidFill>
                <a:schemeClr val="tx1"/>
              </a:solidFill>
            </a:endParaRPr>
          </a:p>
        </p:txBody>
      </p:sp>
      <p:sp>
        <p:nvSpPr>
          <p:cNvPr id="14" name="Content Placeholder 2">
            <a:extLst>
              <a:ext uri="{FF2B5EF4-FFF2-40B4-BE49-F238E27FC236}">
                <a16:creationId xmlns:a16="http://schemas.microsoft.com/office/drawing/2014/main" id="{7C38A77D-A741-4FB2-BD77-2E7F8D4F45C4}"/>
              </a:ext>
            </a:extLst>
          </p:cNvPr>
          <p:cNvSpPr txBox="1">
            <a:spLocks/>
          </p:cNvSpPr>
          <p:nvPr/>
        </p:nvSpPr>
        <p:spPr>
          <a:xfrm>
            <a:off x="8432801" y="636103"/>
            <a:ext cx="3582505" cy="520589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b="1" dirty="0">
                <a:solidFill>
                  <a:schemeClr val="tx1"/>
                </a:solidFill>
                <a:latin typeface="+mj-lt"/>
              </a:rPr>
              <a:t>	</a:t>
            </a:r>
            <a:r>
              <a:rPr lang="en-US" b="1" dirty="0">
                <a:solidFill>
                  <a:schemeClr val="tx1"/>
                </a:solidFill>
                <a:latin typeface="+mj-lt"/>
              </a:rPr>
              <a:t>Feature</a:t>
            </a:r>
            <a:r>
              <a:rPr lang="en-IN" b="1" dirty="0">
                <a:solidFill>
                  <a:schemeClr val="tx1"/>
                </a:solidFill>
                <a:latin typeface="+mj-lt"/>
              </a:rPr>
              <a:t>s: </a:t>
            </a:r>
          </a:p>
          <a:p>
            <a:pPr marL="285750" indent="-285750">
              <a:buFont typeface="Wingdings" panose="05000000000000000000" pitchFamily="2" charset="2"/>
              <a:buChar char="§"/>
            </a:pPr>
            <a:r>
              <a:rPr lang="en-IN" dirty="0">
                <a:solidFill>
                  <a:schemeClr val="tx1"/>
                </a:solidFill>
              </a:rPr>
              <a:t>Traffic Sign Assist</a:t>
            </a:r>
          </a:p>
          <a:p>
            <a:pPr marL="285750" indent="-285750">
              <a:buFont typeface="Wingdings" panose="05000000000000000000" pitchFamily="2" charset="2"/>
              <a:buChar char="§"/>
            </a:pPr>
            <a:r>
              <a:rPr lang="en-IN" dirty="0">
                <a:solidFill>
                  <a:schemeClr val="tx1"/>
                </a:solidFill>
              </a:rPr>
              <a:t>Event Data Recorder (EDR)</a:t>
            </a:r>
          </a:p>
          <a:p>
            <a:pPr marL="285750" indent="-285750">
              <a:buFont typeface="Wingdings" panose="05000000000000000000" pitchFamily="2" charset="2"/>
              <a:buChar char="§"/>
            </a:pPr>
            <a:r>
              <a:rPr lang="en-IN" dirty="0">
                <a:solidFill>
                  <a:schemeClr val="tx1"/>
                </a:solidFill>
              </a:rPr>
              <a:t>Adaptive Cruise Control </a:t>
            </a:r>
          </a:p>
          <a:p>
            <a:pPr marL="285750" indent="-285750">
              <a:buFont typeface="Wingdings" panose="05000000000000000000" pitchFamily="2" charset="2"/>
              <a:buChar char="§"/>
            </a:pPr>
            <a:r>
              <a:rPr lang="en-IN" dirty="0">
                <a:solidFill>
                  <a:schemeClr val="tx1"/>
                </a:solidFill>
              </a:rPr>
              <a:t>Traffic Jam Assist</a:t>
            </a:r>
          </a:p>
          <a:p>
            <a:pPr marL="285750" indent="-285750">
              <a:buFont typeface="Wingdings" panose="05000000000000000000" pitchFamily="2" charset="2"/>
              <a:buChar char="§"/>
            </a:pPr>
            <a:r>
              <a:rPr lang="en-IN" dirty="0">
                <a:solidFill>
                  <a:schemeClr val="tx1"/>
                </a:solidFill>
              </a:rPr>
              <a:t>Traffic Light Recognition</a:t>
            </a:r>
          </a:p>
          <a:p>
            <a:pPr marL="285750" indent="-285750">
              <a:buFont typeface="Wingdings" panose="05000000000000000000" pitchFamily="2" charset="2"/>
              <a:buChar char="§"/>
            </a:pPr>
            <a:r>
              <a:rPr lang="en-IN" dirty="0">
                <a:solidFill>
                  <a:schemeClr val="tx1"/>
                </a:solidFill>
              </a:rPr>
              <a:t>Continuous Lane Centring Assist</a:t>
            </a:r>
          </a:p>
          <a:p>
            <a:pPr marL="285750" indent="-285750">
              <a:buFont typeface="Wingdings" panose="05000000000000000000" pitchFamily="2" charset="2"/>
              <a:buChar char="§"/>
            </a:pPr>
            <a:r>
              <a:rPr lang="en-IN" dirty="0">
                <a:solidFill>
                  <a:schemeClr val="tx1"/>
                </a:solidFill>
              </a:rPr>
              <a:t>Head Light Assist</a:t>
            </a:r>
            <a:endParaRPr lang="en-IN" b="1" dirty="0">
              <a:solidFill>
                <a:schemeClr val="tx1"/>
              </a:solidFill>
            </a:endParaRPr>
          </a:p>
        </p:txBody>
      </p:sp>
    </p:spTree>
    <p:extLst>
      <p:ext uri="{BB962C8B-B14F-4D97-AF65-F5344CB8AC3E}">
        <p14:creationId xmlns:p14="http://schemas.microsoft.com/office/powerpoint/2010/main" val="1015889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1EF3-019F-4A01-9C5F-BA85A6197F03}"/>
              </a:ext>
            </a:extLst>
          </p:cNvPr>
          <p:cNvSpPr>
            <a:spLocks noGrp="1"/>
          </p:cNvSpPr>
          <p:nvPr>
            <p:ph type="title"/>
          </p:nvPr>
        </p:nvSpPr>
        <p:spPr>
          <a:xfrm>
            <a:off x="278709" y="543827"/>
            <a:ext cx="4571587" cy="944343"/>
          </a:xfrm>
        </p:spPr>
        <p:txBody>
          <a:bodyPr/>
          <a:lstStyle/>
          <a:p>
            <a:r>
              <a:rPr lang="en-US" sz="5100" dirty="0"/>
              <a:t>Stereo Cameras</a:t>
            </a:r>
            <a:endParaRPr lang="en-IN" sz="5100" dirty="0"/>
          </a:p>
        </p:txBody>
      </p:sp>
      <p:sp>
        <p:nvSpPr>
          <p:cNvPr id="13" name="Content Placeholder 2">
            <a:extLst>
              <a:ext uri="{FF2B5EF4-FFF2-40B4-BE49-F238E27FC236}">
                <a16:creationId xmlns:a16="http://schemas.microsoft.com/office/drawing/2014/main" id="{12BA255F-FD10-418F-9DA9-652E5CE328C1}"/>
              </a:ext>
            </a:extLst>
          </p:cNvPr>
          <p:cNvSpPr txBox="1">
            <a:spLocks/>
          </p:cNvSpPr>
          <p:nvPr/>
        </p:nvSpPr>
        <p:spPr>
          <a:xfrm>
            <a:off x="4850296" y="755375"/>
            <a:ext cx="3582505" cy="57637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
            </a:pPr>
            <a:r>
              <a:rPr lang="en-US" dirty="0">
                <a:solidFill>
                  <a:schemeClr val="tx1"/>
                </a:solidFill>
              </a:rPr>
              <a:t>Stereo cameras use two lenses, typically separated by a small distance, to capture images.</a:t>
            </a:r>
          </a:p>
          <a:p>
            <a:pPr marL="342900" indent="-342900">
              <a:buFont typeface="Arial" panose="020B0604020202020204" pitchFamily="34" charset="0"/>
              <a:buChar char="•"/>
            </a:pPr>
            <a:r>
              <a:rPr lang="en-US" dirty="0">
                <a:solidFill>
                  <a:schemeClr val="tx1"/>
                </a:solidFill>
              </a:rPr>
              <a:t>Stereo cameras capture two slightly offset images of the same scene, simulating the difference in perspective seen by each eye.</a:t>
            </a:r>
          </a:p>
          <a:p>
            <a:pPr marL="342900" indent="-342900">
              <a:buFont typeface="Arial" panose="020B0604020202020204" pitchFamily="34" charset="0"/>
              <a:buChar char="•"/>
            </a:pPr>
            <a:r>
              <a:rPr lang="en-US" dirty="0">
                <a:solidFill>
                  <a:schemeClr val="tx1"/>
                </a:solidFill>
              </a:rPr>
              <a:t>The disparities in the images are analyzed to calculate the depth and distance of objects in the scene.</a:t>
            </a:r>
          </a:p>
        </p:txBody>
      </p:sp>
      <p:sp>
        <p:nvSpPr>
          <p:cNvPr id="14" name="Content Placeholder 2">
            <a:extLst>
              <a:ext uri="{FF2B5EF4-FFF2-40B4-BE49-F238E27FC236}">
                <a16:creationId xmlns:a16="http://schemas.microsoft.com/office/drawing/2014/main" id="{7C38A77D-A741-4FB2-BD77-2E7F8D4F45C4}"/>
              </a:ext>
            </a:extLst>
          </p:cNvPr>
          <p:cNvSpPr txBox="1">
            <a:spLocks/>
          </p:cNvSpPr>
          <p:nvPr/>
        </p:nvSpPr>
        <p:spPr>
          <a:xfrm>
            <a:off x="8432801" y="649357"/>
            <a:ext cx="3582505" cy="51926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b="1" dirty="0">
                <a:solidFill>
                  <a:schemeClr val="tx1"/>
                </a:solidFill>
                <a:latin typeface="+mj-lt"/>
              </a:rPr>
              <a:t>	</a:t>
            </a:r>
            <a:r>
              <a:rPr lang="en-US" b="1" dirty="0">
                <a:solidFill>
                  <a:schemeClr val="tx1"/>
                </a:solidFill>
                <a:latin typeface="+mj-lt"/>
              </a:rPr>
              <a:t>Features</a:t>
            </a:r>
            <a:r>
              <a:rPr lang="en-IN" b="1" dirty="0">
                <a:solidFill>
                  <a:schemeClr val="tx1"/>
                </a:solidFill>
                <a:latin typeface="+mj-lt"/>
              </a:rPr>
              <a:t>: </a:t>
            </a:r>
          </a:p>
          <a:p>
            <a:pPr marL="342900" indent="-342900">
              <a:buFont typeface="Wingdings" panose="05000000000000000000" pitchFamily="2" charset="2"/>
              <a:buChar char="§"/>
            </a:pPr>
            <a:r>
              <a:rPr lang="en-IN" dirty="0">
                <a:solidFill>
                  <a:schemeClr val="tx1"/>
                </a:solidFill>
              </a:rPr>
              <a:t>Forward Collision Warning (FCW)</a:t>
            </a:r>
          </a:p>
          <a:p>
            <a:pPr marL="342900" indent="-342900">
              <a:buFont typeface="Wingdings" panose="05000000000000000000" pitchFamily="2" charset="2"/>
              <a:buChar char="§"/>
            </a:pPr>
            <a:r>
              <a:rPr lang="en-IN" dirty="0">
                <a:solidFill>
                  <a:schemeClr val="tx1"/>
                </a:solidFill>
              </a:rPr>
              <a:t>Pedestrian Detection</a:t>
            </a:r>
          </a:p>
          <a:p>
            <a:pPr marL="342900" indent="-342900">
              <a:buFont typeface="Wingdings" panose="05000000000000000000" pitchFamily="2" charset="2"/>
              <a:buChar char="§"/>
            </a:pPr>
            <a:r>
              <a:rPr lang="en-IN" dirty="0">
                <a:solidFill>
                  <a:schemeClr val="tx1"/>
                </a:solidFill>
              </a:rPr>
              <a:t>Obstacle Detection</a:t>
            </a:r>
            <a:endParaRPr lang="en-IN" sz="2100" dirty="0">
              <a:solidFill>
                <a:schemeClr val="tx1"/>
              </a:solidFill>
            </a:endParaRPr>
          </a:p>
        </p:txBody>
      </p:sp>
      <p:pic>
        <p:nvPicPr>
          <p:cNvPr id="7" name="Content Placeholder 6">
            <a:extLst>
              <a:ext uri="{FF2B5EF4-FFF2-40B4-BE49-F238E27FC236}">
                <a16:creationId xmlns:a16="http://schemas.microsoft.com/office/drawing/2014/main" id="{C91F5477-E1A8-4C85-A433-0A516227E932}"/>
              </a:ext>
            </a:extLst>
          </p:cNvPr>
          <p:cNvPicPr>
            <a:picLocks noGrp="1" noChangeAspect="1"/>
          </p:cNvPicPr>
          <p:nvPr>
            <p:ph idx="1"/>
          </p:nvPr>
        </p:nvPicPr>
        <p:blipFill>
          <a:blip r:embed="rId2"/>
          <a:stretch>
            <a:fillRect/>
          </a:stretch>
        </p:blipFill>
        <p:spPr>
          <a:xfrm>
            <a:off x="503583" y="2517914"/>
            <a:ext cx="3909391" cy="2915478"/>
          </a:xfrm>
        </p:spPr>
      </p:pic>
    </p:spTree>
    <p:extLst>
      <p:ext uri="{BB962C8B-B14F-4D97-AF65-F5344CB8AC3E}">
        <p14:creationId xmlns:p14="http://schemas.microsoft.com/office/powerpoint/2010/main" val="2834848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1EF3-019F-4A01-9C5F-BA85A6197F03}"/>
              </a:ext>
            </a:extLst>
          </p:cNvPr>
          <p:cNvSpPr>
            <a:spLocks noGrp="1"/>
          </p:cNvSpPr>
          <p:nvPr>
            <p:ph type="title"/>
          </p:nvPr>
        </p:nvSpPr>
        <p:spPr>
          <a:xfrm>
            <a:off x="371475" y="768626"/>
            <a:ext cx="4796874" cy="1722782"/>
          </a:xfrm>
        </p:spPr>
        <p:txBody>
          <a:bodyPr/>
          <a:lstStyle/>
          <a:p>
            <a:r>
              <a:rPr lang="en-US" sz="4900" dirty="0"/>
              <a:t>Multipurpose Cameras(BOSCH)</a:t>
            </a:r>
            <a:endParaRPr lang="en-IN" sz="4900" dirty="0"/>
          </a:p>
        </p:txBody>
      </p:sp>
      <p:sp>
        <p:nvSpPr>
          <p:cNvPr id="13" name="Content Placeholder 2">
            <a:extLst>
              <a:ext uri="{FF2B5EF4-FFF2-40B4-BE49-F238E27FC236}">
                <a16:creationId xmlns:a16="http://schemas.microsoft.com/office/drawing/2014/main" id="{12BA255F-FD10-418F-9DA9-652E5CE328C1}"/>
              </a:ext>
            </a:extLst>
          </p:cNvPr>
          <p:cNvSpPr txBox="1">
            <a:spLocks/>
          </p:cNvSpPr>
          <p:nvPr/>
        </p:nvSpPr>
        <p:spPr>
          <a:xfrm>
            <a:off x="4850296" y="755375"/>
            <a:ext cx="3582505" cy="51926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
            </a:pPr>
            <a:r>
              <a:rPr lang="en-US" dirty="0">
                <a:solidFill>
                  <a:schemeClr val="tx1"/>
                </a:solidFill>
              </a:rPr>
              <a:t>It enables vehicles to reliably detect objects and people at all times.</a:t>
            </a:r>
          </a:p>
          <a:p>
            <a:pPr marL="342900" indent="-342900">
              <a:buFont typeface="Wingdings" panose="05000000000000000000" pitchFamily="2" charset="2"/>
              <a:buChar char="§"/>
            </a:pPr>
            <a:r>
              <a:rPr lang="en-US" dirty="0">
                <a:solidFill>
                  <a:schemeClr val="tx1"/>
                </a:solidFill>
              </a:rPr>
              <a:t>The multi purpose camera for assisted and partially automated driving utilizes an innovative, high-performance system-on-chip (SoC) with a Bosch microprocessor for image-processing algorithms. </a:t>
            </a:r>
          </a:p>
        </p:txBody>
      </p:sp>
      <p:sp>
        <p:nvSpPr>
          <p:cNvPr id="14" name="Content Placeholder 2">
            <a:extLst>
              <a:ext uri="{FF2B5EF4-FFF2-40B4-BE49-F238E27FC236}">
                <a16:creationId xmlns:a16="http://schemas.microsoft.com/office/drawing/2014/main" id="{7C38A77D-A741-4FB2-BD77-2E7F8D4F45C4}"/>
              </a:ext>
            </a:extLst>
          </p:cNvPr>
          <p:cNvSpPr txBox="1">
            <a:spLocks/>
          </p:cNvSpPr>
          <p:nvPr/>
        </p:nvSpPr>
        <p:spPr>
          <a:xfrm>
            <a:off x="8432801" y="649357"/>
            <a:ext cx="3582505" cy="51926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b="1" dirty="0">
                <a:solidFill>
                  <a:schemeClr val="tx1"/>
                </a:solidFill>
                <a:latin typeface="+mj-lt"/>
              </a:rPr>
              <a:t>	</a:t>
            </a:r>
            <a:r>
              <a:rPr lang="en-US" b="1" dirty="0">
                <a:solidFill>
                  <a:schemeClr val="tx1"/>
                </a:solidFill>
                <a:latin typeface="+mj-lt"/>
              </a:rPr>
              <a:t>Features</a:t>
            </a:r>
            <a:r>
              <a:rPr lang="en-IN" b="1" dirty="0">
                <a:solidFill>
                  <a:schemeClr val="tx1"/>
                </a:solidFill>
                <a:latin typeface="+mj-lt"/>
              </a:rPr>
              <a:t>: </a:t>
            </a:r>
          </a:p>
          <a:p>
            <a:pPr marL="342900" indent="-342900">
              <a:buFont typeface="Wingdings" panose="05000000000000000000" pitchFamily="2" charset="2"/>
              <a:buChar char="§"/>
            </a:pPr>
            <a:r>
              <a:rPr lang="en-IN" dirty="0">
                <a:solidFill>
                  <a:schemeClr val="tx1"/>
                </a:solidFill>
              </a:rPr>
              <a:t>Lane departure warning</a:t>
            </a:r>
          </a:p>
          <a:p>
            <a:pPr marL="342900" indent="-342900">
              <a:buFont typeface="Wingdings" panose="05000000000000000000" pitchFamily="2" charset="2"/>
              <a:buChar char="§"/>
            </a:pPr>
            <a:r>
              <a:rPr lang="en-IN" dirty="0">
                <a:solidFill>
                  <a:schemeClr val="tx1"/>
                </a:solidFill>
              </a:rPr>
              <a:t>Lane keeping assist</a:t>
            </a:r>
          </a:p>
          <a:p>
            <a:pPr marL="342900" indent="-342900">
              <a:buFont typeface="Wingdings" panose="05000000000000000000" pitchFamily="2" charset="2"/>
              <a:buChar char="§"/>
            </a:pPr>
            <a:r>
              <a:rPr lang="en-IN" dirty="0">
                <a:solidFill>
                  <a:schemeClr val="tx1"/>
                </a:solidFill>
              </a:rPr>
              <a:t>Road sign information</a:t>
            </a:r>
          </a:p>
          <a:p>
            <a:pPr marL="342900" indent="-342900">
              <a:buFont typeface="Wingdings" panose="05000000000000000000" pitchFamily="2" charset="2"/>
              <a:buChar char="§"/>
            </a:pPr>
            <a:r>
              <a:rPr lang="en-IN" dirty="0">
                <a:solidFill>
                  <a:schemeClr val="tx1"/>
                </a:solidFill>
              </a:rPr>
              <a:t>Intelligent headlight control</a:t>
            </a:r>
          </a:p>
          <a:p>
            <a:pPr marL="342900" indent="-342900">
              <a:buFont typeface="Wingdings" panose="05000000000000000000" pitchFamily="2" charset="2"/>
              <a:buChar char="§"/>
            </a:pPr>
            <a:r>
              <a:rPr lang="en-IN" dirty="0">
                <a:solidFill>
                  <a:schemeClr val="tx1"/>
                </a:solidFill>
              </a:rPr>
              <a:t>Automatic emergency braking</a:t>
            </a:r>
          </a:p>
          <a:p>
            <a:endParaRPr lang="en-IN" sz="2100" dirty="0">
              <a:solidFill>
                <a:schemeClr val="tx1"/>
              </a:solidFill>
            </a:endParaRPr>
          </a:p>
        </p:txBody>
      </p:sp>
      <p:pic>
        <p:nvPicPr>
          <p:cNvPr id="6" name="Picture 5">
            <a:extLst>
              <a:ext uri="{FF2B5EF4-FFF2-40B4-BE49-F238E27FC236}">
                <a16:creationId xmlns:a16="http://schemas.microsoft.com/office/drawing/2014/main" id="{81417D30-63A1-4DEC-9594-B88664547DAE}"/>
              </a:ext>
            </a:extLst>
          </p:cNvPr>
          <p:cNvPicPr>
            <a:picLocks noChangeAspect="1"/>
          </p:cNvPicPr>
          <p:nvPr/>
        </p:nvPicPr>
        <p:blipFill>
          <a:blip r:embed="rId2"/>
          <a:stretch>
            <a:fillRect/>
          </a:stretch>
        </p:blipFill>
        <p:spPr>
          <a:xfrm>
            <a:off x="371475" y="3087861"/>
            <a:ext cx="4266786" cy="2623825"/>
          </a:xfrm>
          <a:prstGeom prst="rect">
            <a:avLst/>
          </a:prstGeom>
        </p:spPr>
      </p:pic>
    </p:spTree>
    <p:extLst>
      <p:ext uri="{BB962C8B-B14F-4D97-AF65-F5344CB8AC3E}">
        <p14:creationId xmlns:p14="http://schemas.microsoft.com/office/powerpoint/2010/main" val="351967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C99D-4C3C-4637-9528-FDBF0F6FBCA3}"/>
              </a:ext>
            </a:extLst>
          </p:cNvPr>
          <p:cNvSpPr>
            <a:spLocks noGrp="1"/>
          </p:cNvSpPr>
          <p:nvPr>
            <p:ph type="title"/>
          </p:nvPr>
        </p:nvSpPr>
        <p:spPr/>
        <p:txBody>
          <a:bodyPr/>
          <a:lstStyle/>
          <a:p>
            <a:r>
              <a:rPr lang="en-US" dirty="0"/>
              <a:t>Working of Camera system</a:t>
            </a:r>
            <a:endParaRPr lang="en-IN" dirty="0"/>
          </a:p>
        </p:txBody>
      </p:sp>
      <p:pic>
        <p:nvPicPr>
          <p:cNvPr id="13" name="Picture Placeholder 12">
            <a:extLst>
              <a:ext uri="{FF2B5EF4-FFF2-40B4-BE49-F238E27FC236}">
                <a16:creationId xmlns:a16="http://schemas.microsoft.com/office/drawing/2014/main" id="{A8FA9983-9670-4D46-A652-2295D31248FE}"/>
              </a:ext>
            </a:extLst>
          </p:cNvPr>
          <p:cNvPicPr>
            <a:picLocks noGrp="1" noChangeAspect="1"/>
          </p:cNvPicPr>
          <p:nvPr>
            <p:ph type="pic" sz="quarter" idx="13"/>
          </p:nvPr>
        </p:nvPicPr>
        <p:blipFill rotWithShape="1">
          <a:blip r:embed="rId2"/>
          <a:srcRect l="15410" r="10160"/>
          <a:stretch/>
        </p:blipFill>
        <p:spPr>
          <a:xfrm>
            <a:off x="546976" y="1460126"/>
            <a:ext cx="1942197" cy="1968874"/>
          </a:xfrm>
        </p:spPr>
      </p:pic>
      <p:sp>
        <p:nvSpPr>
          <p:cNvPr id="5" name="Text Placeholder 4">
            <a:extLst>
              <a:ext uri="{FF2B5EF4-FFF2-40B4-BE49-F238E27FC236}">
                <a16:creationId xmlns:a16="http://schemas.microsoft.com/office/drawing/2014/main" id="{56AD66A6-1D2A-4451-9CD6-A04A4148C435}"/>
              </a:ext>
            </a:extLst>
          </p:cNvPr>
          <p:cNvSpPr>
            <a:spLocks noGrp="1"/>
          </p:cNvSpPr>
          <p:nvPr>
            <p:ph type="body" sz="quarter" idx="20"/>
          </p:nvPr>
        </p:nvSpPr>
        <p:spPr/>
        <p:txBody>
          <a:bodyPr/>
          <a:lstStyle/>
          <a:p>
            <a:r>
              <a:rPr lang="en-IN" sz="2200" b="1" dirty="0"/>
              <a:t>1. Image Capture</a:t>
            </a:r>
            <a:r>
              <a:rPr lang="en-IN" sz="2200" dirty="0"/>
              <a:t>:</a:t>
            </a:r>
          </a:p>
          <a:p>
            <a:r>
              <a:rPr lang="en-US" sz="2200" dirty="0"/>
              <a:t>The camera continuously captures images or video frames of the road and its surroundings.</a:t>
            </a:r>
            <a:endParaRPr lang="en-IN" sz="2200" dirty="0"/>
          </a:p>
        </p:txBody>
      </p:sp>
      <p:sp>
        <p:nvSpPr>
          <p:cNvPr id="6" name="Text Placeholder 5">
            <a:extLst>
              <a:ext uri="{FF2B5EF4-FFF2-40B4-BE49-F238E27FC236}">
                <a16:creationId xmlns:a16="http://schemas.microsoft.com/office/drawing/2014/main" id="{B65036E0-5299-48D3-B29E-D4E1752C4A4B}"/>
              </a:ext>
            </a:extLst>
          </p:cNvPr>
          <p:cNvSpPr>
            <a:spLocks noGrp="1"/>
          </p:cNvSpPr>
          <p:nvPr>
            <p:ph type="body" sz="quarter" idx="27"/>
          </p:nvPr>
        </p:nvSpPr>
        <p:spPr/>
        <p:txBody>
          <a:bodyPr/>
          <a:lstStyle/>
          <a:p>
            <a:r>
              <a:rPr lang="en-US" sz="2200" dirty="0"/>
              <a:t>2. </a:t>
            </a:r>
            <a:r>
              <a:rPr lang="en-US" sz="2200" b="1" dirty="0"/>
              <a:t>Image Processing</a:t>
            </a:r>
            <a:r>
              <a:rPr lang="en-US" sz="2200" dirty="0"/>
              <a:t>: These images are processed in real-time by onboard computers using sophisticated algorithms. </a:t>
            </a:r>
            <a:endParaRPr lang="en-IN" sz="2200" dirty="0"/>
          </a:p>
        </p:txBody>
      </p:sp>
      <p:sp>
        <p:nvSpPr>
          <p:cNvPr id="7" name="Text Placeholder 6">
            <a:extLst>
              <a:ext uri="{FF2B5EF4-FFF2-40B4-BE49-F238E27FC236}">
                <a16:creationId xmlns:a16="http://schemas.microsoft.com/office/drawing/2014/main" id="{0FBDEBBC-14EF-40E1-89E9-1FA07DD3DC00}"/>
              </a:ext>
            </a:extLst>
          </p:cNvPr>
          <p:cNvSpPr>
            <a:spLocks noGrp="1"/>
          </p:cNvSpPr>
          <p:nvPr>
            <p:ph type="body" sz="quarter" idx="28"/>
          </p:nvPr>
        </p:nvSpPr>
        <p:spPr/>
        <p:txBody>
          <a:bodyPr/>
          <a:lstStyle/>
          <a:p>
            <a:r>
              <a:rPr lang="en-US" sz="2200" b="1" dirty="0"/>
              <a:t>3. Decision-Making</a:t>
            </a:r>
            <a:r>
              <a:rPr lang="en-US" sz="2200" dirty="0"/>
              <a:t>: The processed data is used to make decisions regarding various ADAS functions.</a:t>
            </a:r>
            <a:endParaRPr lang="en-IN" sz="2200" dirty="0"/>
          </a:p>
        </p:txBody>
      </p:sp>
      <p:sp>
        <p:nvSpPr>
          <p:cNvPr id="8" name="Text Placeholder 7">
            <a:extLst>
              <a:ext uri="{FF2B5EF4-FFF2-40B4-BE49-F238E27FC236}">
                <a16:creationId xmlns:a16="http://schemas.microsoft.com/office/drawing/2014/main" id="{E208C11A-46D8-4FD2-A669-E1563C9C2E95}"/>
              </a:ext>
            </a:extLst>
          </p:cNvPr>
          <p:cNvSpPr>
            <a:spLocks noGrp="1"/>
          </p:cNvSpPr>
          <p:nvPr>
            <p:ph type="body" sz="quarter" idx="29"/>
          </p:nvPr>
        </p:nvSpPr>
        <p:spPr>
          <a:xfrm>
            <a:off x="8820041" y="3808235"/>
            <a:ext cx="3002880" cy="2399958"/>
          </a:xfrm>
        </p:spPr>
        <p:txBody>
          <a:bodyPr/>
          <a:lstStyle/>
          <a:p>
            <a:r>
              <a:rPr lang="en-US" sz="2200" dirty="0"/>
              <a:t>4. </a:t>
            </a:r>
            <a:r>
              <a:rPr lang="en-US" sz="2200" b="1" dirty="0"/>
              <a:t>Driver Alerts and Control</a:t>
            </a:r>
            <a:r>
              <a:rPr lang="en-US" sz="2200" dirty="0"/>
              <a:t>: The camera can issue driver alerts, such as visual and audible warnings, or it can directly control vehicle systems</a:t>
            </a:r>
            <a:endParaRPr lang="en-IN" sz="2200" dirty="0"/>
          </a:p>
        </p:txBody>
      </p:sp>
      <p:pic>
        <p:nvPicPr>
          <p:cNvPr id="15" name="Picture Placeholder 14">
            <a:extLst>
              <a:ext uri="{FF2B5EF4-FFF2-40B4-BE49-F238E27FC236}">
                <a16:creationId xmlns:a16="http://schemas.microsoft.com/office/drawing/2014/main" id="{B659D434-6021-4101-8ACE-BAC5E7AF3435}"/>
              </a:ext>
            </a:extLst>
          </p:cNvPr>
          <p:cNvPicPr>
            <a:picLocks noGrp="1" noChangeAspect="1"/>
          </p:cNvPicPr>
          <p:nvPr>
            <p:ph type="pic" sz="quarter" idx="30"/>
          </p:nvPr>
        </p:nvPicPr>
        <p:blipFill>
          <a:blip r:embed="rId3"/>
          <a:srcRect l="10193" r="10193"/>
          <a:stretch>
            <a:fillRect/>
          </a:stretch>
        </p:blipFill>
        <p:spPr>
          <a:xfrm>
            <a:off x="546976" y="3999809"/>
            <a:ext cx="1942197" cy="1974324"/>
          </a:xfrm>
        </p:spPr>
      </p:pic>
      <p:pic>
        <p:nvPicPr>
          <p:cNvPr id="19" name="Picture Placeholder 18">
            <a:extLst>
              <a:ext uri="{FF2B5EF4-FFF2-40B4-BE49-F238E27FC236}">
                <a16:creationId xmlns:a16="http://schemas.microsoft.com/office/drawing/2014/main" id="{07930568-D4CA-4DBB-811C-9B6D2E58F205}"/>
              </a:ext>
            </a:extLst>
          </p:cNvPr>
          <p:cNvPicPr>
            <a:picLocks noGrp="1" noChangeAspect="1"/>
          </p:cNvPicPr>
          <p:nvPr>
            <p:ph type="pic" sz="quarter" idx="31"/>
          </p:nvPr>
        </p:nvPicPr>
        <p:blipFill rotWithShape="1">
          <a:blip r:embed="rId4"/>
          <a:srcRect l="77975" t="1" r="-374" b="587"/>
          <a:stretch/>
        </p:blipFill>
        <p:spPr>
          <a:xfrm>
            <a:off x="6758609" y="3999809"/>
            <a:ext cx="1205948" cy="1968873"/>
          </a:xfrm>
        </p:spPr>
      </p:pic>
      <p:pic>
        <p:nvPicPr>
          <p:cNvPr id="17" name="Picture Placeholder 16">
            <a:extLst>
              <a:ext uri="{FF2B5EF4-FFF2-40B4-BE49-F238E27FC236}">
                <a16:creationId xmlns:a16="http://schemas.microsoft.com/office/drawing/2014/main" id="{062B0D3C-BAF5-49C3-B186-4B6B965C20D7}"/>
              </a:ext>
            </a:extLst>
          </p:cNvPr>
          <p:cNvPicPr>
            <a:picLocks noGrp="1" noChangeAspect="1"/>
          </p:cNvPicPr>
          <p:nvPr>
            <p:ph type="pic" sz="quarter" idx="32"/>
          </p:nvPr>
        </p:nvPicPr>
        <p:blipFill>
          <a:blip r:embed="rId5"/>
          <a:srcRect l="15392" r="15392"/>
          <a:stretch>
            <a:fillRect/>
          </a:stretch>
        </p:blipFill>
        <p:spPr>
          <a:xfrm>
            <a:off x="6314197" y="1460126"/>
            <a:ext cx="2021420" cy="1968874"/>
          </a:xfrm>
        </p:spPr>
      </p:pic>
    </p:spTree>
    <p:extLst>
      <p:ext uri="{BB962C8B-B14F-4D97-AF65-F5344CB8AC3E}">
        <p14:creationId xmlns:p14="http://schemas.microsoft.com/office/powerpoint/2010/main" val="3900146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30A58-AFCB-496D-9BB1-D2431623AB50}"/>
              </a:ext>
            </a:extLst>
          </p:cNvPr>
          <p:cNvSpPr>
            <a:spLocks noGrp="1"/>
          </p:cNvSpPr>
          <p:nvPr>
            <p:ph type="ctrTitle"/>
          </p:nvPr>
        </p:nvSpPr>
        <p:spPr>
          <a:xfrm>
            <a:off x="159441" y="13252"/>
            <a:ext cx="5340211" cy="976312"/>
          </a:xfrm>
        </p:spPr>
        <p:txBody>
          <a:bodyPr>
            <a:normAutofit/>
          </a:bodyPr>
          <a:lstStyle/>
          <a:p>
            <a:r>
              <a:rPr lang="en-US" sz="5200" dirty="0"/>
              <a:t>Table of Contents</a:t>
            </a:r>
            <a:endParaRPr lang="en-IN" sz="5200" dirty="0"/>
          </a:p>
        </p:txBody>
      </p:sp>
      <p:sp>
        <p:nvSpPr>
          <p:cNvPr id="4" name="Subtitle 3">
            <a:extLst>
              <a:ext uri="{FF2B5EF4-FFF2-40B4-BE49-F238E27FC236}">
                <a16:creationId xmlns:a16="http://schemas.microsoft.com/office/drawing/2014/main" id="{7D7974F8-7004-482F-A1D7-278CF7593950}"/>
              </a:ext>
            </a:extLst>
          </p:cNvPr>
          <p:cNvSpPr>
            <a:spLocks noGrp="1"/>
          </p:cNvSpPr>
          <p:nvPr>
            <p:ph type="subTitle" idx="1"/>
          </p:nvPr>
        </p:nvSpPr>
        <p:spPr>
          <a:xfrm>
            <a:off x="291547" y="989564"/>
            <a:ext cx="5208105" cy="5742539"/>
          </a:xfrm>
        </p:spPr>
        <p:txBody>
          <a:bodyPr>
            <a:normAutofit/>
          </a:bodyPr>
          <a:lstStyle/>
          <a:p>
            <a:r>
              <a:rPr lang="en-US" sz="2000" b="1" dirty="0"/>
              <a:t>4. Working Principles</a:t>
            </a:r>
            <a:endParaRPr lang="en-IN" sz="2000" dirty="0"/>
          </a:p>
          <a:p>
            <a:r>
              <a:rPr lang="en-US" sz="2000" b="1" dirty="0"/>
              <a:t>	4.1 Sensors</a:t>
            </a:r>
            <a:endParaRPr lang="en-IN" sz="2000" dirty="0"/>
          </a:p>
          <a:p>
            <a:r>
              <a:rPr lang="en-US" sz="2000" b="1" dirty="0"/>
              <a:t>	4.2 Data Processing</a:t>
            </a:r>
            <a:endParaRPr lang="en-IN" sz="2000" dirty="0"/>
          </a:p>
          <a:p>
            <a:r>
              <a:rPr lang="en-US" sz="2000" b="1" dirty="0"/>
              <a:t>	4.3 Decision-Making</a:t>
            </a:r>
            <a:endParaRPr lang="en-IN" sz="2000" dirty="0"/>
          </a:p>
          <a:p>
            <a:r>
              <a:rPr lang="en-US" sz="2000" b="1" dirty="0"/>
              <a:t>	4.4 Actuators</a:t>
            </a:r>
            <a:endParaRPr lang="en-IN" sz="2000" dirty="0"/>
          </a:p>
          <a:p>
            <a:r>
              <a:rPr lang="en-US" sz="2000" b="1" dirty="0"/>
              <a:t>5. ADAS Architecture</a:t>
            </a:r>
            <a:endParaRPr lang="en-IN" sz="2000" dirty="0"/>
          </a:p>
          <a:p>
            <a:r>
              <a:rPr lang="en-US" sz="2000" b="1" dirty="0"/>
              <a:t>	5.1 System Level Design</a:t>
            </a:r>
          </a:p>
          <a:p>
            <a:r>
              <a:rPr lang="en-US" sz="2000" b="1" dirty="0"/>
              <a:t>	5.2 ADAS architecture	 </a:t>
            </a:r>
          </a:p>
          <a:p>
            <a:r>
              <a:rPr lang="en-US" sz="2000" b="1" dirty="0"/>
              <a:t>	5.3 Sensor Layer Architecture</a:t>
            </a:r>
          </a:p>
          <a:p>
            <a:r>
              <a:rPr lang="en-US" sz="2000" b="1" dirty="0"/>
              <a:t>6. Levels of ADAS</a:t>
            </a:r>
            <a:endParaRPr lang="en-IN" sz="2000" dirty="0"/>
          </a:p>
          <a:p>
            <a:r>
              <a:rPr lang="en-US" sz="2000" b="1" dirty="0"/>
              <a:t>	6.1 Level 0 - No Automation</a:t>
            </a:r>
            <a:endParaRPr lang="en-IN" sz="2000" dirty="0"/>
          </a:p>
          <a:p>
            <a:r>
              <a:rPr lang="en-US" sz="2000" b="1" dirty="0"/>
              <a:t>	6.2 Level 1 - Driver Assistance</a:t>
            </a:r>
            <a:endParaRPr lang="en-IN" sz="2000" dirty="0"/>
          </a:p>
          <a:p>
            <a:r>
              <a:rPr lang="en-US" sz="2000" b="1" dirty="0"/>
              <a:t>	6.3 Level 2 - Partial Automation	</a:t>
            </a:r>
            <a:endParaRPr lang="en-IN" sz="2000" dirty="0"/>
          </a:p>
          <a:p>
            <a:r>
              <a:rPr lang="en-IN" sz="2000" dirty="0"/>
              <a:t>`</a:t>
            </a:r>
          </a:p>
        </p:txBody>
      </p:sp>
      <p:pic>
        <p:nvPicPr>
          <p:cNvPr id="12" name="Picture Placeholder 11">
            <a:extLst>
              <a:ext uri="{FF2B5EF4-FFF2-40B4-BE49-F238E27FC236}">
                <a16:creationId xmlns:a16="http://schemas.microsoft.com/office/drawing/2014/main" id="{2175741B-175E-404D-8B3E-8446E06A9F3C}"/>
              </a:ext>
            </a:extLst>
          </p:cNvPr>
          <p:cNvPicPr>
            <a:picLocks noGrp="1" noChangeAspect="1"/>
          </p:cNvPicPr>
          <p:nvPr>
            <p:ph type="pic" sz="quarter" idx="10"/>
          </p:nvPr>
        </p:nvPicPr>
        <p:blipFill>
          <a:blip r:embed="rId2"/>
          <a:srcRect l="9563" r="9563"/>
          <a:stretch>
            <a:fillRect/>
          </a:stretch>
        </p:blipFill>
        <p:spPr/>
      </p:pic>
    </p:spTree>
    <p:extLst>
      <p:ext uri="{BB962C8B-B14F-4D97-AF65-F5344CB8AC3E}">
        <p14:creationId xmlns:p14="http://schemas.microsoft.com/office/powerpoint/2010/main" val="1741437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LiDAR System</a:t>
            </a:r>
            <a:endParaRPr lang="en-IN" sz="5400" dirty="0"/>
          </a:p>
        </p:txBody>
      </p:sp>
      <p:pic>
        <p:nvPicPr>
          <p:cNvPr id="10" name="Picture Placeholder 9">
            <a:extLst>
              <a:ext uri="{FF2B5EF4-FFF2-40B4-BE49-F238E27FC236}">
                <a16:creationId xmlns:a16="http://schemas.microsoft.com/office/drawing/2014/main" id="{3F3891A4-A3D1-4598-AE7D-09440C587397}"/>
              </a:ext>
            </a:extLst>
          </p:cNvPr>
          <p:cNvPicPr>
            <a:picLocks noGrp="1" noChangeAspect="1"/>
          </p:cNvPicPr>
          <p:nvPr>
            <p:ph type="pic" sz="quarter" idx="13"/>
          </p:nvPr>
        </p:nvPicPr>
        <p:blipFill>
          <a:blip r:embed="rId2"/>
          <a:srcRect t="17964" b="17964"/>
          <a:stretch>
            <a:fillRect/>
          </a:stretch>
        </p:blipFill>
        <p:spPr>
          <a:xfrm>
            <a:off x="371061" y="1233487"/>
            <a:ext cx="11463130" cy="4663729"/>
          </a:xfrm>
        </p:spPr>
      </p:pic>
    </p:spTree>
    <p:extLst>
      <p:ext uri="{BB962C8B-B14F-4D97-AF65-F5344CB8AC3E}">
        <p14:creationId xmlns:p14="http://schemas.microsoft.com/office/powerpoint/2010/main" val="1512582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37E0F-8CD1-47F5-811C-BDA870591B39}"/>
              </a:ext>
            </a:extLst>
          </p:cNvPr>
          <p:cNvSpPr>
            <a:spLocks noGrp="1"/>
          </p:cNvSpPr>
          <p:nvPr>
            <p:ph type="body" sz="quarter" idx="15"/>
          </p:nvPr>
        </p:nvSpPr>
        <p:spPr>
          <a:xfrm>
            <a:off x="647699" y="4161184"/>
            <a:ext cx="5372096" cy="2696816"/>
          </a:xfrm>
        </p:spPr>
        <p:txBody>
          <a:bodyPr/>
          <a:lstStyle/>
          <a:p>
            <a:pPr algn="l">
              <a:buFont typeface="Wingdings" panose="05000000000000000000" pitchFamily="2" charset="2"/>
              <a:buChar char="§"/>
            </a:pPr>
            <a:r>
              <a:rPr lang="en-US" sz="2000" b="0" dirty="0">
                <a:latin typeface="+mn-lt"/>
              </a:rPr>
              <a:t> LiDAR (light detecting and ranging, or “light radar”) sensor. </a:t>
            </a:r>
          </a:p>
          <a:p>
            <a:pPr algn="l">
              <a:buFont typeface="Wingdings" panose="05000000000000000000" pitchFamily="2" charset="2"/>
              <a:buChar char="§"/>
            </a:pPr>
            <a:r>
              <a:rPr lang="en-US" sz="2000" b="0" dirty="0">
                <a:latin typeface="+mn-lt"/>
              </a:rPr>
              <a:t> It send One or more laser beams at a high frequency and use the Time-of Flight principle to measure distances. LiDAR capture a high resolution point cloud of the environment.</a:t>
            </a:r>
          </a:p>
        </p:txBody>
      </p:sp>
      <p:sp>
        <p:nvSpPr>
          <p:cNvPr id="3" name="Text Placeholder 2">
            <a:extLst>
              <a:ext uri="{FF2B5EF4-FFF2-40B4-BE49-F238E27FC236}">
                <a16:creationId xmlns:a16="http://schemas.microsoft.com/office/drawing/2014/main" id="{4BE572C8-9ADE-4151-A734-E7E474206211}"/>
              </a:ext>
            </a:extLst>
          </p:cNvPr>
          <p:cNvSpPr>
            <a:spLocks noGrp="1"/>
          </p:cNvSpPr>
          <p:nvPr>
            <p:ph type="body" sz="quarter" idx="16"/>
          </p:nvPr>
        </p:nvSpPr>
        <p:spPr>
          <a:xfrm>
            <a:off x="6713043" y="825865"/>
            <a:ext cx="5115616" cy="1674132"/>
          </a:xfrm>
        </p:spPr>
        <p:txBody>
          <a:bodyPr/>
          <a:lstStyle/>
          <a:p>
            <a:pPr algn="l"/>
            <a:r>
              <a:rPr lang="en-US" sz="5400" b="0" dirty="0"/>
              <a:t>LiDAR Techniques</a:t>
            </a:r>
          </a:p>
        </p:txBody>
      </p:sp>
      <p:pic>
        <p:nvPicPr>
          <p:cNvPr id="15" name="Picture Placeholder 14">
            <a:extLst>
              <a:ext uri="{FF2B5EF4-FFF2-40B4-BE49-F238E27FC236}">
                <a16:creationId xmlns:a16="http://schemas.microsoft.com/office/drawing/2014/main" id="{CA309A1C-CF18-45C7-89A1-07EA276B3C8E}"/>
              </a:ext>
            </a:extLst>
          </p:cNvPr>
          <p:cNvPicPr>
            <a:picLocks noGrp="1" noChangeAspect="1"/>
          </p:cNvPicPr>
          <p:nvPr>
            <p:ph type="pic" sz="quarter" idx="14"/>
          </p:nvPr>
        </p:nvPicPr>
        <p:blipFill>
          <a:blip r:embed="rId2"/>
          <a:srcRect l="3343" r="3343"/>
          <a:stretch>
            <a:fillRect/>
          </a:stretch>
        </p:blipFill>
        <p:spPr>
          <a:xfrm>
            <a:off x="6456562" y="2429506"/>
            <a:ext cx="5372097" cy="3856995"/>
          </a:xfrm>
        </p:spPr>
      </p:pic>
      <p:pic>
        <p:nvPicPr>
          <p:cNvPr id="17" name="Picture Placeholder 16">
            <a:extLst>
              <a:ext uri="{FF2B5EF4-FFF2-40B4-BE49-F238E27FC236}">
                <a16:creationId xmlns:a16="http://schemas.microsoft.com/office/drawing/2014/main" id="{B2A74782-8767-464D-850B-14313C30FD5D}"/>
              </a:ext>
            </a:extLst>
          </p:cNvPr>
          <p:cNvPicPr>
            <a:picLocks noGrp="1" noChangeAspect="1"/>
          </p:cNvPicPr>
          <p:nvPr>
            <p:ph type="pic" sz="quarter" idx="13"/>
          </p:nvPr>
        </p:nvPicPr>
        <p:blipFill>
          <a:blip r:embed="rId3"/>
          <a:srcRect t="150" b="150"/>
          <a:stretch>
            <a:fillRect/>
          </a:stretch>
        </p:blipFill>
        <p:spPr>
          <a:xfrm>
            <a:off x="954157" y="967409"/>
            <a:ext cx="4983095" cy="3443938"/>
          </a:xfrm>
        </p:spPr>
      </p:pic>
      <p:sp>
        <p:nvSpPr>
          <p:cNvPr id="20" name="Text Placeholder 2">
            <a:extLst>
              <a:ext uri="{FF2B5EF4-FFF2-40B4-BE49-F238E27FC236}">
                <a16:creationId xmlns:a16="http://schemas.microsoft.com/office/drawing/2014/main" id="{2045D6F7-BDE2-4D5F-BF1E-B239E87273D0}"/>
              </a:ext>
            </a:extLst>
          </p:cNvPr>
          <p:cNvSpPr txBox="1">
            <a:spLocks/>
          </p:cNvSpPr>
          <p:nvPr/>
        </p:nvSpPr>
        <p:spPr>
          <a:xfrm>
            <a:off x="1918518" y="92765"/>
            <a:ext cx="2587221" cy="87464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800" b="0" dirty="0"/>
              <a:t> Working</a:t>
            </a:r>
          </a:p>
        </p:txBody>
      </p:sp>
    </p:spTree>
    <p:extLst>
      <p:ext uri="{BB962C8B-B14F-4D97-AF65-F5344CB8AC3E}">
        <p14:creationId xmlns:p14="http://schemas.microsoft.com/office/powerpoint/2010/main" val="3219440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RADAR System</a:t>
            </a:r>
            <a:endParaRPr lang="en-IN" sz="5400" dirty="0"/>
          </a:p>
        </p:txBody>
      </p:sp>
      <p:pic>
        <p:nvPicPr>
          <p:cNvPr id="5" name="Picture Placeholder 4">
            <a:extLst>
              <a:ext uri="{FF2B5EF4-FFF2-40B4-BE49-F238E27FC236}">
                <a16:creationId xmlns:a16="http://schemas.microsoft.com/office/drawing/2014/main" id="{191C289F-5CE0-46B3-83D4-A2B679BFFBAC}"/>
              </a:ext>
            </a:extLst>
          </p:cNvPr>
          <p:cNvPicPr>
            <a:picLocks noGrp="1" noChangeAspect="1"/>
          </p:cNvPicPr>
          <p:nvPr>
            <p:ph type="pic" sz="quarter" idx="13"/>
          </p:nvPr>
        </p:nvPicPr>
        <p:blipFill rotWithShape="1">
          <a:blip r:embed="rId2"/>
          <a:srcRect t="12984" b="12520"/>
          <a:stretch/>
        </p:blipFill>
        <p:spPr>
          <a:xfrm>
            <a:off x="373381" y="1231899"/>
            <a:ext cx="11315036" cy="4826001"/>
          </a:xfrm>
        </p:spPr>
      </p:pic>
    </p:spTree>
    <p:extLst>
      <p:ext uri="{BB962C8B-B14F-4D97-AF65-F5344CB8AC3E}">
        <p14:creationId xmlns:p14="http://schemas.microsoft.com/office/powerpoint/2010/main" val="1496894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5F91-02CD-48FE-9E9D-457D640EFFC8}"/>
              </a:ext>
            </a:extLst>
          </p:cNvPr>
          <p:cNvSpPr>
            <a:spLocks noGrp="1"/>
          </p:cNvSpPr>
          <p:nvPr>
            <p:ph type="title"/>
          </p:nvPr>
        </p:nvSpPr>
        <p:spPr/>
        <p:txBody>
          <a:bodyPr/>
          <a:lstStyle/>
          <a:p>
            <a:r>
              <a:rPr lang="en-US" dirty="0"/>
              <a:t>RADAR sensor</a:t>
            </a:r>
            <a:endParaRPr lang="en-IN" dirty="0"/>
          </a:p>
        </p:txBody>
      </p:sp>
      <p:pic>
        <p:nvPicPr>
          <p:cNvPr id="9" name="Picture Placeholder 8">
            <a:extLst>
              <a:ext uri="{FF2B5EF4-FFF2-40B4-BE49-F238E27FC236}">
                <a16:creationId xmlns:a16="http://schemas.microsoft.com/office/drawing/2014/main" id="{F74C3086-613B-4CD0-87C7-AFF06312E8AF}"/>
              </a:ext>
            </a:extLst>
          </p:cNvPr>
          <p:cNvPicPr>
            <a:picLocks noGrp="1" noChangeAspect="1"/>
          </p:cNvPicPr>
          <p:nvPr>
            <p:ph type="pic" sz="quarter" idx="14"/>
          </p:nvPr>
        </p:nvPicPr>
        <p:blipFill rotWithShape="1">
          <a:blip r:embed="rId2"/>
          <a:srcRect l="7458" t="256" r="5966" b="-256"/>
          <a:stretch/>
        </p:blipFill>
        <p:spPr>
          <a:xfrm>
            <a:off x="371475" y="1316933"/>
            <a:ext cx="7645400" cy="4967287"/>
          </a:xfrm>
        </p:spPr>
      </p:pic>
      <p:sp>
        <p:nvSpPr>
          <p:cNvPr id="10" name="Content Placeholder 2">
            <a:extLst>
              <a:ext uri="{FF2B5EF4-FFF2-40B4-BE49-F238E27FC236}">
                <a16:creationId xmlns:a16="http://schemas.microsoft.com/office/drawing/2014/main" id="{346E5EC1-FAB5-427C-8ECE-4D9DF7EA88CF}"/>
              </a:ext>
            </a:extLst>
          </p:cNvPr>
          <p:cNvSpPr txBox="1">
            <a:spLocks/>
          </p:cNvSpPr>
          <p:nvPr/>
        </p:nvSpPr>
        <p:spPr>
          <a:xfrm>
            <a:off x="8309458" y="1316932"/>
            <a:ext cx="3582505" cy="49672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2200" dirty="0">
                <a:solidFill>
                  <a:schemeClr val="tx1"/>
                </a:solidFill>
              </a:rPr>
              <a:t>RADAR (</a:t>
            </a:r>
            <a:r>
              <a:rPr lang="en-US" sz="2200" b="1" dirty="0" err="1">
                <a:solidFill>
                  <a:schemeClr val="tx1"/>
                </a:solidFill>
              </a:rPr>
              <a:t>RA</a:t>
            </a:r>
            <a:r>
              <a:rPr lang="en-US" sz="2200" dirty="0" err="1">
                <a:solidFill>
                  <a:schemeClr val="tx1"/>
                </a:solidFill>
              </a:rPr>
              <a:t>dio</a:t>
            </a:r>
            <a:r>
              <a:rPr lang="en-US" sz="2200" dirty="0">
                <a:solidFill>
                  <a:schemeClr val="tx1"/>
                </a:solidFill>
              </a:rPr>
              <a:t> </a:t>
            </a:r>
            <a:r>
              <a:rPr lang="en-US" sz="2200" b="1" dirty="0">
                <a:solidFill>
                  <a:schemeClr val="tx1"/>
                </a:solidFill>
              </a:rPr>
              <a:t>D</a:t>
            </a:r>
            <a:r>
              <a:rPr lang="en-US" sz="2200" dirty="0">
                <a:solidFill>
                  <a:schemeClr val="tx1"/>
                </a:solidFill>
              </a:rPr>
              <a:t>etection and </a:t>
            </a:r>
            <a:r>
              <a:rPr lang="en-US" sz="2200" b="1" dirty="0">
                <a:solidFill>
                  <a:schemeClr val="tx1"/>
                </a:solidFill>
              </a:rPr>
              <a:t>R</a:t>
            </a:r>
            <a:r>
              <a:rPr lang="en-US" sz="2200" dirty="0">
                <a:solidFill>
                  <a:schemeClr val="tx1"/>
                </a:solidFill>
              </a:rPr>
              <a:t>anging) is used for the detection and location of objects in the presence of interference; i.e., noise, clutter and jamming.</a:t>
            </a:r>
          </a:p>
          <a:p>
            <a:pPr marL="285750" indent="-285750">
              <a:buFont typeface="Wingdings" panose="05000000000000000000" pitchFamily="2" charset="2"/>
              <a:buChar char="§"/>
            </a:pPr>
            <a:r>
              <a:rPr lang="en-US" sz="2200" dirty="0">
                <a:solidFill>
                  <a:schemeClr val="tx1"/>
                </a:solidFill>
              </a:rPr>
              <a:t>The radio signal can the form of “Pulsed” or “Continuous Wave”.</a:t>
            </a:r>
          </a:p>
          <a:p>
            <a:pPr marL="285750" indent="-285750">
              <a:buFont typeface="Wingdings" panose="05000000000000000000" pitchFamily="2" charset="2"/>
              <a:buChar char="§"/>
            </a:pPr>
            <a:r>
              <a:rPr lang="en-US" sz="2200" dirty="0">
                <a:solidFill>
                  <a:schemeClr val="tx1"/>
                </a:solidFill>
              </a:rPr>
              <a:t>Automotive radars utilize Linear FM signal, Frequency Modulated Continuous Wave (FMCW) </a:t>
            </a:r>
          </a:p>
        </p:txBody>
      </p:sp>
    </p:spTree>
    <p:extLst>
      <p:ext uri="{BB962C8B-B14F-4D97-AF65-F5344CB8AC3E}">
        <p14:creationId xmlns:p14="http://schemas.microsoft.com/office/powerpoint/2010/main" val="1232963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F571-BC7A-45D4-A9AC-632D16EA78F5}"/>
              </a:ext>
            </a:extLst>
          </p:cNvPr>
          <p:cNvSpPr>
            <a:spLocks noGrp="1"/>
          </p:cNvSpPr>
          <p:nvPr>
            <p:ph type="title"/>
          </p:nvPr>
        </p:nvSpPr>
        <p:spPr/>
        <p:txBody>
          <a:bodyPr/>
          <a:lstStyle/>
          <a:p>
            <a:r>
              <a:rPr lang="en-US" dirty="0"/>
              <a:t>RADAR Techniques</a:t>
            </a:r>
            <a:endParaRPr lang="en-IN" dirty="0"/>
          </a:p>
        </p:txBody>
      </p:sp>
      <p:pic>
        <p:nvPicPr>
          <p:cNvPr id="6" name="Picture 5">
            <a:extLst>
              <a:ext uri="{FF2B5EF4-FFF2-40B4-BE49-F238E27FC236}">
                <a16:creationId xmlns:a16="http://schemas.microsoft.com/office/drawing/2014/main" id="{E2816E96-A5AD-4CC6-A4BD-D11F7CCAD494}"/>
              </a:ext>
            </a:extLst>
          </p:cNvPr>
          <p:cNvPicPr>
            <a:picLocks noChangeAspect="1"/>
          </p:cNvPicPr>
          <p:nvPr/>
        </p:nvPicPr>
        <p:blipFill>
          <a:blip r:embed="rId2"/>
          <a:stretch>
            <a:fillRect/>
          </a:stretch>
        </p:blipFill>
        <p:spPr>
          <a:xfrm>
            <a:off x="300039" y="1233488"/>
            <a:ext cx="7218362" cy="5218111"/>
          </a:xfrm>
          <a:prstGeom prst="rect">
            <a:avLst/>
          </a:prstGeom>
        </p:spPr>
      </p:pic>
      <p:sp>
        <p:nvSpPr>
          <p:cNvPr id="7" name="Rectangle 6">
            <a:extLst>
              <a:ext uri="{FF2B5EF4-FFF2-40B4-BE49-F238E27FC236}">
                <a16:creationId xmlns:a16="http://schemas.microsoft.com/office/drawing/2014/main" id="{91F373F6-CFFB-4817-8EB4-5DC0864CC636}"/>
              </a:ext>
            </a:extLst>
          </p:cNvPr>
          <p:cNvSpPr/>
          <p:nvPr/>
        </p:nvSpPr>
        <p:spPr>
          <a:xfrm>
            <a:off x="7696200" y="1233488"/>
            <a:ext cx="4289425" cy="5262979"/>
          </a:xfrm>
          <a:prstGeom prst="rect">
            <a:avLst/>
          </a:prstGeom>
        </p:spPr>
        <p:txBody>
          <a:bodyPr wrap="square">
            <a:spAutoFit/>
          </a:bodyPr>
          <a:lstStyle/>
          <a:p>
            <a:pPr marL="342900" indent="-342900">
              <a:buFont typeface="Wingdings" panose="05000000000000000000" pitchFamily="2" charset="2"/>
              <a:buChar char="§"/>
            </a:pPr>
            <a:r>
              <a:rPr lang="en-US" sz="2400" b="1" dirty="0"/>
              <a:t>Comparison metrics:</a:t>
            </a:r>
          </a:p>
          <a:p>
            <a:r>
              <a:rPr lang="en-US" sz="2400" dirty="0"/>
              <a:t>	1. Range</a:t>
            </a:r>
          </a:p>
          <a:p>
            <a:r>
              <a:rPr lang="en-US" sz="2400" dirty="0"/>
              <a:t>	2. Field of view</a:t>
            </a:r>
          </a:p>
          <a:p>
            <a:r>
              <a:rPr lang="en-US" sz="2400" dirty="0"/>
              <a:t>	3. Position and 	   	    speed accuracy</a:t>
            </a:r>
          </a:p>
          <a:p>
            <a:pPr marL="342900" indent="-342900">
              <a:buFont typeface="Arial" panose="020B0604020202020204" pitchFamily="34" charset="0"/>
              <a:buChar char="•"/>
            </a:pPr>
            <a:r>
              <a:rPr lang="en-US" sz="2400" b="1" dirty="0"/>
              <a:t>Configurations:</a:t>
            </a:r>
          </a:p>
          <a:p>
            <a:r>
              <a:rPr lang="en-US" sz="2400" dirty="0"/>
              <a:t>	1. Wide-FOV: Short 	     	    Range</a:t>
            </a:r>
          </a:p>
          <a:p>
            <a:r>
              <a:rPr lang="en-US" sz="2400" dirty="0"/>
              <a:t>	2. Narrow-FOV: Long 	     	    Range </a:t>
            </a:r>
          </a:p>
          <a:p>
            <a:pPr marL="342900" indent="-342900">
              <a:buFont typeface="Wingdings" panose="05000000000000000000" pitchFamily="2" charset="2"/>
              <a:buChar char="§"/>
            </a:pPr>
            <a:r>
              <a:rPr lang="en-US" sz="2400" b="1" dirty="0"/>
              <a:t>Radar Types</a:t>
            </a:r>
          </a:p>
          <a:p>
            <a:r>
              <a:rPr lang="en-US" sz="2400" dirty="0"/>
              <a:t>	1. Front Radar Sensor</a:t>
            </a:r>
          </a:p>
          <a:p>
            <a:r>
              <a:rPr lang="en-US" sz="2400" dirty="0"/>
              <a:t>	2. Corner Radar Sensor</a:t>
            </a:r>
            <a:br>
              <a:rPr lang="en-US" sz="2400" dirty="0"/>
            </a:br>
            <a:endParaRPr lang="en-IN" sz="2400" dirty="0"/>
          </a:p>
        </p:txBody>
      </p:sp>
    </p:spTree>
    <p:extLst>
      <p:ext uri="{BB962C8B-B14F-4D97-AF65-F5344CB8AC3E}">
        <p14:creationId xmlns:p14="http://schemas.microsoft.com/office/powerpoint/2010/main" val="1635747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5F2A56-441D-49FA-9585-8ED7EAF9AB31}"/>
              </a:ext>
            </a:extLst>
          </p:cNvPr>
          <p:cNvSpPr txBox="1">
            <a:spLocks/>
          </p:cNvSpPr>
          <p:nvPr/>
        </p:nvSpPr>
        <p:spPr>
          <a:xfrm>
            <a:off x="1224485" y="333651"/>
            <a:ext cx="1046393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dirty="0"/>
              <a:t>GNSS/IMU Positioning System</a:t>
            </a:r>
            <a:endParaRPr lang="en-IN" sz="5400" dirty="0"/>
          </a:p>
        </p:txBody>
      </p:sp>
      <p:pic>
        <p:nvPicPr>
          <p:cNvPr id="11" name="Picture 10">
            <a:extLst>
              <a:ext uri="{FF2B5EF4-FFF2-40B4-BE49-F238E27FC236}">
                <a16:creationId xmlns:a16="http://schemas.microsoft.com/office/drawing/2014/main" id="{BBBF6FE0-B13E-4542-9C8B-87AB032A80AD}"/>
              </a:ext>
            </a:extLst>
          </p:cNvPr>
          <p:cNvPicPr>
            <a:picLocks noChangeAspect="1"/>
          </p:cNvPicPr>
          <p:nvPr/>
        </p:nvPicPr>
        <p:blipFill>
          <a:blip r:embed="rId2"/>
          <a:stretch>
            <a:fillRect/>
          </a:stretch>
        </p:blipFill>
        <p:spPr>
          <a:xfrm>
            <a:off x="384313" y="1216987"/>
            <a:ext cx="11304103" cy="5307361"/>
          </a:xfrm>
          <a:prstGeom prst="rect">
            <a:avLst/>
          </a:prstGeom>
        </p:spPr>
      </p:pic>
    </p:spTree>
    <p:extLst>
      <p:ext uri="{BB962C8B-B14F-4D97-AF65-F5344CB8AC3E}">
        <p14:creationId xmlns:p14="http://schemas.microsoft.com/office/powerpoint/2010/main" val="3384009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5F91-02CD-48FE-9E9D-457D640EFFC8}"/>
              </a:ext>
            </a:extLst>
          </p:cNvPr>
          <p:cNvSpPr>
            <a:spLocks noGrp="1"/>
          </p:cNvSpPr>
          <p:nvPr>
            <p:ph type="title"/>
          </p:nvPr>
        </p:nvSpPr>
        <p:spPr>
          <a:xfrm>
            <a:off x="371475" y="260351"/>
            <a:ext cx="12191586" cy="758824"/>
          </a:xfrm>
        </p:spPr>
        <p:txBody>
          <a:bodyPr>
            <a:normAutofit fontScale="90000"/>
          </a:bodyPr>
          <a:lstStyle/>
          <a:p>
            <a:r>
              <a:rPr lang="en-IN" dirty="0"/>
              <a:t>Global Navigation Satellite Systems and Inertial Measurement Units</a:t>
            </a:r>
          </a:p>
        </p:txBody>
      </p:sp>
      <p:sp>
        <p:nvSpPr>
          <p:cNvPr id="10" name="Content Placeholder 2">
            <a:extLst>
              <a:ext uri="{FF2B5EF4-FFF2-40B4-BE49-F238E27FC236}">
                <a16:creationId xmlns:a16="http://schemas.microsoft.com/office/drawing/2014/main" id="{346E5EC1-FAB5-427C-8ECE-4D9DF7EA88CF}"/>
              </a:ext>
            </a:extLst>
          </p:cNvPr>
          <p:cNvSpPr txBox="1">
            <a:spLocks/>
          </p:cNvSpPr>
          <p:nvPr/>
        </p:nvSpPr>
        <p:spPr>
          <a:xfrm>
            <a:off x="8309458" y="1316931"/>
            <a:ext cx="3582505" cy="52807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
            </a:pPr>
            <a:r>
              <a:rPr lang="en-IN" sz="2100" dirty="0">
                <a:solidFill>
                  <a:schemeClr val="tx1"/>
                </a:solidFill>
              </a:rPr>
              <a:t>Direct measure of vehicle states like Positioning, velocity, and time (GNSS)</a:t>
            </a:r>
          </a:p>
          <a:p>
            <a:pPr marL="342900" indent="-342900">
              <a:buFont typeface="Wingdings" panose="05000000000000000000" pitchFamily="2" charset="2"/>
              <a:buChar char="§"/>
            </a:pPr>
            <a:r>
              <a:rPr lang="en-IN" sz="2100" dirty="0">
                <a:solidFill>
                  <a:schemeClr val="tx1"/>
                </a:solidFill>
              </a:rPr>
              <a:t>Varying accuracies: Real-time Kinematic (RTK-short base line), Precise Point Positioning (PPP), Differential Global Positioning System (DGPS), Satellite-based augmentation system (SBAS-Ionospheric delay correction)</a:t>
            </a:r>
          </a:p>
          <a:p>
            <a:pPr marL="342900" indent="-342900">
              <a:buFont typeface="Wingdings" panose="05000000000000000000" pitchFamily="2" charset="2"/>
              <a:buChar char="§"/>
            </a:pPr>
            <a:r>
              <a:rPr lang="en-IN" sz="2100" dirty="0">
                <a:solidFill>
                  <a:schemeClr val="tx1"/>
                </a:solidFill>
              </a:rPr>
              <a:t>Angular rotation rate (IMU)</a:t>
            </a:r>
          </a:p>
          <a:p>
            <a:pPr marL="342900" indent="-342900">
              <a:buFont typeface="Wingdings" panose="05000000000000000000" pitchFamily="2" charset="2"/>
              <a:buChar char="§"/>
            </a:pPr>
            <a:r>
              <a:rPr lang="en-IN" sz="2100" dirty="0">
                <a:solidFill>
                  <a:schemeClr val="tx1"/>
                </a:solidFill>
              </a:rPr>
              <a:t>Acceleration (IMU)</a:t>
            </a:r>
          </a:p>
          <a:p>
            <a:pPr marL="342900" indent="-342900">
              <a:buFont typeface="Wingdings" panose="05000000000000000000" pitchFamily="2" charset="2"/>
              <a:buChar char="§"/>
            </a:pPr>
            <a:r>
              <a:rPr lang="en-IN" sz="2100" dirty="0">
                <a:solidFill>
                  <a:schemeClr val="tx1"/>
                </a:solidFill>
              </a:rPr>
              <a:t>Heading (IMU, GPS) </a:t>
            </a:r>
            <a:br>
              <a:rPr lang="en-IN" sz="2100" dirty="0">
                <a:solidFill>
                  <a:schemeClr val="tx1"/>
                </a:solidFill>
              </a:rPr>
            </a:br>
            <a:endParaRPr lang="en-US" sz="2100" dirty="0">
              <a:solidFill>
                <a:schemeClr val="tx1"/>
              </a:solidFill>
            </a:endParaRPr>
          </a:p>
        </p:txBody>
      </p:sp>
      <p:pic>
        <p:nvPicPr>
          <p:cNvPr id="8" name="Picture Placeholder 5">
            <a:extLst>
              <a:ext uri="{FF2B5EF4-FFF2-40B4-BE49-F238E27FC236}">
                <a16:creationId xmlns:a16="http://schemas.microsoft.com/office/drawing/2014/main" id="{76C6E954-0DB3-41A6-8F74-524502D69F6A}"/>
              </a:ext>
            </a:extLst>
          </p:cNvPr>
          <p:cNvPicPr>
            <a:picLocks noChangeAspect="1"/>
          </p:cNvPicPr>
          <p:nvPr/>
        </p:nvPicPr>
        <p:blipFill rotWithShape="1">
          <a:blip r:embed="rId2"/>
          <a:srcRect t="1" b="401"/>
          <a:stretch/>
        </p:blipFill>
        <p:spPr>
          <a:xfrm>
            <a:off x="371475" y="1316931"/>
            <a:ext cx="7619586" cy="5035826"/>
          </a:xfrm>
          <a:prstGeom prst="rect">
            <a:avLst/>
          </a:prstGeom>
        </p:spPr>
      </p:pic>
    </p:spTree>
    <p:extLst>
      <p:ext uri="{BB962C8B-B14F-4D97-AF65-F5344CB8AC3E}">
        <p14:creationId xmlns:p14="http://schemas.microsoft.com/office/powerpoint/2010/main" val="504289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23BE9-3374-4D76-BB91-CEF0A062F86E}"/>
              </a:ext>
            </a:extLst>
          </p:cNvPr>
          <p:cNvSpPr>
            <a:spLocks noGrp="1"/>
          </p:cNvSpPr>
          <p:nvPr>
            <p:ph type="ctrTitle"/>
          </p:nvPr>
        </p:nvSpPr>
        <p:spPr>
          <a:xfrm>
            <a:off x="444362" y="748749"/>
            <a:ext cx="3352385" cy="1660626"/>
          </a:xfrm>
        </p:spPr>
        <p:txBody>
          <a:bodyPr>
            <a:noAutofit/>
          </a:bodyPr>
          <a:lstStyle/>
          <a:p>
            <a:r>
              <a:rPr lang="en-US" sz="4800" dirty="0"/>
              <a:t>     Data</a:t>
            </a:r>
            <a:br>
              <a:rPr lang="en-US" sz="4800" dirty="0"/>
            </a:br>
            <a:r>
              <a:rPr lang="en-US" sz="4800" dirty="0"/>
              <a:t>Processing</a:t>
            </a:r>
            <a:endParaRPr lang="en-IN" sz="4800" dirty="0"/>
          </a:p>
        </p:txBody>
      </p:sp>
      <p:sp>
        <p:nvSpPr>
          <p:cNvPr id="7" name="Content Placeholder 2">
            <a:extLst>
              <a:ext uri="{FF2B5EF4-FFF2-40B4-BE49-F238E27FC236}">
                <a16:creationId xmlns:a16="http://schemas.microsoft.com/office/drawing/2014/main" id="{1CCC8157-201E-4137-92A8-D5165E2DF889}"/>
              </a:ext>
            </a:extLst>
          </p:cNvPr>
          <p:cNvSpPr txBox="1">
            <a:spLocks/>
          </p:cNvSpPr>
          <p:nvPr/>
        </p:nvSpPr>
        <p:spPr>
          <a:xfrm>
            <a:off x="371474" y="2778484"/>
            <a:ext cx="3498159" cy="29199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mj-lt"/>
              <a:buAutoNum type="arabicPeriod"/>
            </a:pPr>
            <a:r>
              <a:rPr lang="en-IN" sz="2100" b="1" dirty="0"/>
              <a:t>Sensor Data Collection</a:t>
            </a:r>
          </a:p>
          <a:p>
            <a:pPr marL="457200" indent="-457200">
              <a:buFont typeface="+mj-lt"/>
              <a:buAutoNum type="arabicPeriod"/>
            </a:pPr>
            <a:r>
              <a:rPr lang="en-IN" sz="2100" b="1" dirty="0"/>
              <a:t>Data Pre-processing</a:t>
            </a:r>
          </a:p>
          <a:p>
            <a:pPr marL="457200" indent="-457200">
              <a:buFont typeface="+mj-lt"/>
              <a:buAutoNum type="arabicPeriod"/>
            </a:pPr>
            <a:r>
              <a:rPr lang="en-IN" sz="2100" b="1" dirty="0"/>
              <a:t>Sensor Fusion</a:t>
            </a:r>
          </a:p>
          <a:p>
            <a:pPr marL="457200" indent="-457200">
              <a:buFont typeface="+mj-lt"/>
              <a:buAutoNum type="arabicPeriod"/>
            </a:pPr>
            <a:r>
              <a:rPr lang="en-IN" sz="2100" b="1" dirty="0"/>
              <a:t>Object Detection and tracking</a:t>
            </a:r>
          </a:p>
          <a:p>
            <a:pPr marL="457200" indent="-457200">
              <a:buFont typeface="+mj-lt"/>
              <a:buAutoNum type="arabicPeriod"/>
            </a:pPr>
            <a:r>
              <a:rPr lang="en-IN" sz="2100" b="1" dirty="0"/>
              <a:t>Data Analysis</a:t>
            </a:r>
            <a:br>
              <a:rPr lang="en-IN" sz="2100" b="1" dirty="0"/>
            </a:br>
            <a:endParaRPr lang="en-IN" sz="2100" b="1" dirty="0"/>
          </a:p>
        </p:txBody>
      </p:sp>
      <p:pic>
        <p:nvPicPr>
          <p:cNvPr id="12" name="Picture Placeholder 11">
            <a:extLst>
              <a:ext uri="{FF2B5EF4-FFF2-40B4-BE49-F238E27FC236}">
                <a16:creationId xmlns:a16="http://schemas.microsoft.com/office/drawing/2014/main" id="{38687D76-D758-44BB-BA94-7965BAA47BD5}"/>
              </a:ext>
            </a:extLst>
          </p:cNvPr>
          <p:cNvPicPr>
            <a:picLocks noGrp="1" noChangeAspect="1"/>
          </p:cNvPicPr>
          <p:nvPr>
            <p:ph type="pic" sz="quarter" idx="10"/>
          </p:nvPr>
        </p:nvPicPr>
        <p:blipFill rotWithShape="1">
          <a:blip r:embed="rId2"/>
          <a:srcRect l="13197" t="1044" b="37576"/>
          <a:stretch/>
        </p:blipFill>
        <p:spPr>
          <a:xfrm>
            <a:off x="3869635" y="450575"/>
            <a:ext cx="7950889" cy="6056242"/>
          </a:xfrm>
        </p:spPr>
      </p:pic>
    </p:spTree>
    <p:extLst>
      <p:ext uri="{BB962C8B-B14F-4D97-AF65-F5344CB8AC3E}">
        <p14:creationId xmlns:p14="http://schemas.microsoft.com/office/powerpoint/2010/main" val="2167854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DF99-DA84-4D6B-82A7-84495DC0D36E}"/>
              </a:ext>
            </a:extLst>
          </p:cNvPr>
          <p:cNvSpPr>
            <a:spLocks noGrp="1"/>
          </p:cNvSpPr>
          <p:nvPr>
            <p:ph type="title"/>
          </p:nvPr>
        </p:nvSpPr>
        <p:spPr>
          <a:xfrm>
            <a:off x="6619198" y="188176"/>
            <a:ext cx="5272764" cy="1038395"/>
          </a:xfrm>
        </p:spPr>
        <p:txBody>
          <a:bodyPr/>
          <a:lstStyle/>
          <a:p>
            <a:r>
              <a:rPr lang="en-US" sz="4200" dirty="0"/>
              <a:t>Sensor Data Collection</a:t>
            </a:r>
            <a:endParaRPr lang="en-IN" sz="4200" dirty="0"/>
          </a:p>
        </p:txBody>
      </p:sp>
      <p:sp>
        <p:nvSpPr>
          <p:cNvPr id="3" name="Content Placeholder 2">
            <a:extLst>
              <a:ext uri="{FF2B5EF4-FFF2-40B4-BE49-F238E27FC236}">
                <a16:creationId xmlns:a16="http://schemas.microsoft.com/office/drawing/2014/main" id="{13FBEE03-A221-4921-891A-80D63AF1AF43}"/>
              </a:ext>
            </a:extLst>
          </p:cNvPr>
          <p:cNvSpPr>
            <a:spLocks noGrp="1"/>
          </p:cNvSpPr>
          <p:nvPr>
            <p:ph idx="1"/>
          </p:nvPr>
        </p:nvSpPr>
        <p:spPr>
          <a:xfrm>
            <a:off x="6619198" y="1575108"/>
            <a:ext cx="5272764" cy="5094716"/>
          </a:xfrm>
        </p:spPr>
        <p:txBody>
          <a:bodyPr>
            <a:normAutofit/>
          </a:bodyPr>
          <a:lstStyle/>
          <a:p>
            <a:pPr>
              <a:buFont typeface="Wingdings" panose="05000000000000000000" pitchFamily="2" charset="2"/>
              <a:buChar char="§"/>
            </a:pPr>
            <a:r>
              <a:rPr lang="en-US" sz="2600" dirty="0"/>
              <a:t>ADAS systems rely on a variety of sensors, including radar, lidar, ultrasonic sensors, and cameras.</a:t>
            </a:r>
          </a:p>
          <a:p>
            <a:pPr>
              <a:buFont typeface="Wingdings" panose="05000000000000000000" pitchFamily="2" charset="2"/>
              <a:buChar char="§"/>
            </a:pPr>
            <a:r>
              <a:rPr lang="en-US" sz="2600" dirty="0"/>
              <a:t>It continuously collect data about the vehicle's surroundings and its own state.</a:t>
            </a:r>
          </a:p>
          <a:p>
            <a:pPr>
              <a:buFont typeface="Wingdings" panose="05000000000000000000" pitchFamily="2" charset="2"/>
              <a:buChar char="§"/>
            </a:pPr>
            <a:r>
              <a:rPr lang="en-US" sz="2600" dirty="0"/>
              <a:t>Sensors provide information about nearby vehicles, pedestrians, road conditions, lane markings, traffic signs, and more.</a:t>
            </a:r>
          </a:p>
        </p:txBody>
      </p:sp>
      <p:pic>
        <p:nvPicPr>
          <p:cNvPr id="7" name="Picture Placeholder 6">
            <a:extLst>
              <a:ext uri="{FF2B5EF4-FFF2-40B4-BE49-F238E27FC236}">
                <a16:creationId xmlns:a16="http://schemas.microsoft.com/office/drawing/2014/main" id="{05A7C951-8350-4097-A126-C3839212A012}"/>
              </a:ext>
            </a:extLst>
          </p:cNvPr>
          <p:cNvPicPr>
            <a:picLocks noGrp="1" noChangeAspect="1"/>
          </p:cNvPicPr>
          <p:nvPr>
            <p:ph type="pic" sz="quarter" idx="13"/>
          </p:nvPr>
        </p:nvPicPr>
        <p:blipFill rotWithShape="1">
          <a:blip r:embed="rId2"/>
          <a:srcRect l="157" r="223"/>
          <a:stretch/>
        </p:blipFill>
        <p:spPr>
          <a:xfrm>
            <a:off x="300038" y="980661"/>
            <a:ext cx="5981492" cy="4982817"/>
          </a:xfrm>
        </p:spPr>
      </p:pic>
    </p:spTree>
    <p:extLst>
      <p:ext uri="{BB962C8B-B14F-4D97-AF65-F5344CB8AC3E}">
        <p14:creationId xmlns:p14="http://schemas.microsoft.com/office/powerpoint/2010/main" val="2502315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87BA-0113-4626-80FD-CA6412F7AC89}"/>
              </a:ext>
            </a:extLst>
          </p:cNvPr>
          <p:cNvSpPr>
            <a:spLocks noGrp="1"/>
          </p:cNvSpPr>
          <p:nvPr>
            <p:ph type="title"/>
          </p:nvPr>
        </p:nvSpPr>
        <p:spPr/>
        <p:txBody>
          <a:bodyPr>
            <a:normAutofit/>
          </a:bodyPr>
          <a:lstStyle/>
          <a:p>
            <a:r>
              <a:rPr lang="en-US" sz="4400" dirty="0"/>
              <a:t>Data Preprocessing</a:t>
            </a:r>
            <a:endParaRPr lang="en-IN" sz="4400" dirty="0"/>
          </a:p>
        </p:txBody>
      </p:sp>
      <p:pic>
        <p:nvPicPr>
          <p:cNvPr id="7" name="Picture 6">
            <a:extLst>
              <a:ext uri="{FF2B5EF4-FFF2-40B4-BE49-F238E27FC236}">
                <a16:creationId xmlns:a16="http://schemas.microsoft.com/office/drawing/2014/main" id="{3AAE97E7-C9C0-447D-80E7-15ABB3C5304C}"/>
              </a:ext>
            </a:extLst>
          </p:cNvPr>
          <p:cNvPicPr>
            <a:picLocks noChangeAspect="1"/>
          </p:cNvPicPr>
          <p:nvPr/>
        </p:nvPicPr>
        <p:blipFill rotWithShape="1">
          <a:blip r:embed="rId2"/>
          <a:srcRect t="-1" b="1611"/>
          <a:stretch/>
        </p:blipFill>
        <p:spPr>
          <a:xfrm>
            <a:off x="478528" y="1574006"/>
            <a:ext cx="5334000" cy="4217194"/>
          </a:xfrm>
          <a:prstGeom prst="rect">
            <a:avLst/>
          </a:prstGeom>
        </p:spPr>
      </p:pic>
      <p:sp>
        <p:nvSpPr>
          <p:cNvPr id="8" name="Content Placeholder 2">
            <a:extLst>
              <a:ext uri="{FF2B5EF4-FFF2-40B4-BE49-F238E27FC236}">
                <a16:creationId xmlns:a16="http://schemas.microsoft.com/office/drawing/2014/main" id="{F725A094-B433-45DC-8B4A-21250724A2E1}"/>
              </a:ext>
            </a:extLst>
          </p:cNvPr>
          <p:cNvSpPr txBox="1">
            <a:spLocks/>
          </p:cNvSpPr>
          <p:nvPr/>
        </p:nvSpPr>
        <p:spPr>
          <a:xfrm>
            <a:off x="6619198" y="1289972"/>
            <a:ext cx="5272764" cy="50947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600" dirty="0"/>
              <a:t>Raw sensor data is often noisy and may contain errors or outliers. </a:t>
            </a:r>
          </a:p>
          <a:p>
            <a:pPr>
              <a:buFont typeface="Wingdings" panose="05000000000000000000" pitchFamily="2" charset="2"/>
              <a:buChar char="§"/>
            </a:pPr>
            <a:r>
              <a:rPr lang="en-US" sz="2600" dirty="0"/>
              <a:t>Data preprocessing is the initial step, which involves cleaning and conditioning the data to ensure its quality and reliability.</a:t>
            </a:r>
          </a:p>
          <a:p>
            <a:pPr>
              <a:buFont typeface="Wingdings" panose="05000000000000000000" pitchFamily="2" charset="2"/>
              <a:buChar char="§"/>
            </a:pPr>
            <a:r>
              <a:rPr lang="en-US" sz="2600" dirty="0"/>
              <a:t>This process includes tasks like filtering out irrelevant data, removing outliers, and calibrating sensors.</a:t>
            </a:r>
          </a:p>
        </p:txBody>
      </p:sp>
    </p:spTree>
    <p:extLst>
      <p:ext uri="{BB962C8B-B14F-4D97-AF65-F5344CB8AC3E}">
        <p14:creationId xmlns:p14="http://schemas.microsoft.com/office/powerpoint/2010/main" val="22275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30A58-AFCB-496D-9BB1-D2431623AB50}"/>
              </a:ext>
            </a:extLst>
          </p:cNvPr>
          <p:cNvSpPr>
            <a:spLocks noGrp="1"/>
          </p:cNvSpPr>
          <p:nvPr>
            <p:ph type="ctrTitle"/>
          </p:nvPr>
        </p:nvSpPr>
        <p:spPr>
          <a:xfrm>
            <a:off x="159441" y="13252"/>
            <a:ext cx="5340211" cy="976312"/>
          </a:xfrm>
        </p:spPr>
        <p:txBody>
          <a:bodyPr>
            <a:normAutofit/>
          </a:bodyPr>
          <a:lstStyle/>
          <a:p>
            <a:r>
              <a:rPr lang="en-US" sz="5200" dirty="0"/>
              <a:t>Table of Contents</a:t>
            </a:r>
            <a:endParaRPr lang="en-IN" sz="5200" dirty="0"/>
          </a:p>
        </p:txBody>
      </p:sp>
      <p:sp>
        <p:nvSpPr>
          <p:cNvPr id="4" name="Subtitle 3">
            <a:extLst>
              <a:ext uri="{FF2B5EF4-FFF2-40B4-BE49-F238E27FC236}">
                <a16:creationId xmlns:a16="http://schemas.microsoft.com/office/drawing/2014/main" id="{7D7974F8-7004-482F-A1D7-278CF7593950}"/>
              </a:ext>
            </a:extLst>
          </p:cNvPr>
          <p:cNvSpPr>
            <a:spLocks noGrp="1"/>
          </p:cNvSpPr>
          <p:nvPr>
            <p:ph type="subTitle" idx="1"/>
          </p:nvPr>
        </p:nvSpPr>
        <p:spPr>
          <a:xfrm>
            <a:off x="291547" y="989564"/>
            <a:ext cx="5208105" cy="5742539"/>
          </a:xfrm>
        </p:spPr>
        <p:txBody>
          <a:bodyPr>
            <a:noAutofit/>
          </a:bodyPr>
          <a:lstStyle/>
          <a:p>
            <a:r>
              <a:rPr lang="en-US" sz="2000" b="1" dirty="0"/>
              <a:t>	6.4 Level 3 - Conditional Automation</a:t>
            </a:r>
            <a:endParaRPr lang="en-IN" sz="2000" dirty="0"/>
          </a:p>
          <a:p>
            <a:r>
              <a:rPr lang="en-US" sz="2000" b="1" dirty="0"/>
              <a:t>	6.5 Level 4 - High Automation</a:t>
            </a:r>
            <a:endParaRPr lang="en-IN" sz="2000" dirty="0"/>
          </a:p>
          <a:p>
            <a:r>
              <a:rPr lang="en-US" sz="2000" b="1" dirty="0"/>
              <a:t>	6.6 Level 5 - Full Automation</a:t>
            </a:r>
            <a:endParaRPr lang="en-IN" sz="2000" dirty="0"/>
          </a:p>
          <a:p>
            <a:r>
              <a:rPr lang="en-US" sz="2000" b="1" dirty="0"/>
              <a:t>7. Challenges and Concerns</a:t>
            </a:r>
            <a:endParaRPr lang="en-IN" sz="2000" dirty="0"/>
          </a:p>
          <a:p>
            <a:r>
              <a:rPr lang="en-US" sz="2000" b="1" dirty="0"/>
              <a:t>	7.1 Safety and Reliability</a:t>
            </a:r>
            <a:endParaRPr lang="en-IN" sz="2000" dirty="0"/>
          </a:p>
          <a:p>
            <a:r>
              <a:rPr lang="en-US" sz="2000" b="1" dirty="0"/>
              <a:t>	7.2 Cybersecurity</a:t>
            </a:r>
          </a:p>
          <a:p>
            <a:r>
              <a:rPr lang="en-US" sz="2000" b="1" dirty="0"/>
              <a:t>	7.3 </a:t>
            </a:r>
            <a:r>
              <a:rPr lang="en-IN" sz="2000" b="1" dirty="0"/>
              <a:t>Legal and Ethical Issues</a:t>
            </a:r>
            <a:endParaRPr lang="en-US" sz="2000" b="1" dirty="0"/>
          </a:p>
          <a:p>
            <a:r>
              <a:rPr lang="en-US" sz="2000" b="1" dirty="0"/>
              <a:t>	7.4 Cost and Accessibility</a:t>
            </a:r>
          </a:p>
          <a:p>
            <a:r>
              <a:rPr lang="en-US" sz="2000" b="1" dirty="0"/>
              <a:t>8. Market Overview</a:t>
            </a:r>
          </a:p>
          <a:p>
            <a:r>
              <a:rPr lang="en-US" sz="2000" b="1" dirty="0"/>
              <a:t>	8.1 Key Players</a:t>
            </a:r>
          </a:p>
        </p:txBody>
      </p:sp>
      <p:pic>
        <p:nvPicPr>
          <p:cNvPr id="12" name="Picture Placeholder 11">
            <a:extLst>
              <a:ext uri="{FF2B5EF4-FFF2-40B4-BE49-F238E27FC236}">
                <a16:creationId xmlns:a16="http://schemas.microsoft.com/office/drawing/2014/main" id="{3F6985B0-3E08-4460-A10A-312DD6C7E994}"/>
              </a:ext>
            </a:extLst>
          </p:cNvPr>
          <p:cNvPicPr>
            <a:picLocks noGrp="1" noChangeAspect="1"/>
          </p:cNvPicPr>
          <p:nvPr>
            <p:ph type="pic" sz="quarter" idx="10"/>
          </p:nvPr>
        </p:nvPicPr>
        <p:blipFill rotWithShape="1">
          <a:blip r:embed="rId2"/>
          <a:srcRect l="8513" t="653" r="19000" b="493"/>
          <a:stretch/>
        </p:blipFill>
        <p:spPr>
          <a:xfrm>
            <a:off x="5036025" y="481433"/>
            <a:ext cx="7155975" cy="5878424"/>
          </a:xfrm>
        </p:spPr>
      </p:pic>
    </p:spTree>
    <p:extLst>
      <p:ext uri="{BB962C8B-B14F-4D97-AF65-F5344CB8AC3E}">
        <p14:creationId xmlns:p14="http://schemas.microsoft.com/office/powerpoint/2010/main" val="4085098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78B26-F9EA-44A1-BB59-2E6D6926A2DC}"/>
              </a:ext>
            </a:extLst>
          </p:cNvPr>
          <p:cNvSpPr>
            <a:spLocks noGrp="1"/>
          </p:cNvSpPr>
          <p:nvPr>
            <p:ph type="ctrTitle"/>
          </p:nvPr>
        </p:nvSpPr>
        <p:spPr>
          <a:xfrm>
            <a:off x="1474788" y="4996069"/>
            <a:ext cx="9242424" cy="1104900"/>
          </a:xfrm>
        </p:spPr>
        <p:txBody>
          <a:bodyPr>
            <a:noAutofit/>
          </a:bodyPr>
          <a:lstStyle/>
          <a:p>
            <a:r>
              <a:rPr lang="en-US" sz="8000" dirty="0"/>
              <a:t>Sensor Fusion</a:t>
            </a:r>
            <a:endParaRPr lang="en-IN" sz="8000" dirty="0"/>
          </a:p>
        </p:txBody>
      </p:sp>
      <p:pic>
        <p:nvPicPr>
          <p:cNvPr id="10" name="Picture Placeholder 9">
            <a:extLst>
              <a:ext uri="{FF2B5EF4-FFF2-40B4-BE49-F238E27FC236}">
                <a16:creationId xmlns:a16="http://schemas.microsoft.com/office/drawing/2014/main" id="{5DEE67EE-A0FB-4480-8CDE-5BDC88E2AAB7}"/>
              </a:ext>
            </a:extLst>
          </p:cNvPr>
          <p:cNvPicPr>
            <a:picLocks noGrp="1" noChangeAspect="1"/>
          </p:cNvPicPr>
          <p:nvPr>
            <p:ph type="pic" sz="quarter" idx="10"/>
          </p:nvPr>
        </p:nvPicPr>
        <p:blipFill rotWithShape="1">
          <a:blip r:embed="rId2"/>
          <a:srcRect t="-126" b="-448"/>
          <a:stretch/>
        </p:blipFill>
        <p:spPr>
          <a:xfrm>
            <a:off x="384312" y="240198"/>
            <a:ext cx="11516140" cy="4808880"/>
          </a:xfrm>
        </p:spPr>
      </p:pic>
    </p:spTree>
    <p:extLst>
      <p:ext uri="{BB962C8B-B14F-4D97-AF65-F5344CB8AC3E}">
        <p14:creationId xmlns:p14="http://schemas.microsoft.com/office/powerpoint/2010/main" val="3800383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7537-6195-4773-AA96-042F35D6916C}"/>
              </a:ext>
            </a:extLst>
          </p:cNvPr>
          <p:cNvSpPr>
            <a:spLocks noGrp="1"/>
          </p:cNvSpPr>
          <p:nvPr>
            <p:ph type="title"/>
          </p:nvPr>
        </p:nvSpPr>
        <p:spPr>
          <a:xfrm>
            <a:off x="508484" y="266498"/>
            <a:ext cx="5097186" cy="840198"/>
          </a:xfrm>
        </p:spPr>
        <p:txBody>
          <a:bodyPr>
            <a:noAutofit/>
          </a:bodyPr>
          <a:lstStyle/>
          <a:p>
            <a:r>
              <a:rPr lang="en-US" sz="5400" dirty="0"/>
              <a:t>Sensor Fusion </a:t>
            </a:r>
            <a:endParaRPr lang="en-IN" sz="5400" dirty="0"/>
          </a:p>
        </p:txBody>
      </p:sp>
      <p:pic>
        <p:nvPicPr>
          <p:cNvPr id="7" name="Picture Placeholder 6">
            <a:extLst>
              <a:ext uri="{FF2B5EF4-FFF2-40B4-BE49-F238E27FC236}">
                <a16:creationId xmlns:a16="http://schemas.microsoft.com/office/drawing/2014/main" id="{3D86034E-E8E6-4796-94A7-8BC7DE72437A}"/>
              </a:ext>
            </a:extLst>
          </p:cNvPr>
          <p:cNvPicPr>
            <a:picLocks noGrp="1" noChangeAspect="1"/>
          </p:cNvPicPr>
          <p:nvPr>
            <p:ph type="pic" idx="1"/>
          </p:nvPr>
        </p:nvPicPr>
        <p:blipFill rotWithShape="1">
          <a:blip r:embed="rId2"/>
          <a:srcRect l="877" r="527"/>
          <a:stretch/>
        </p:blipFill>
        <p:spPr>
          <a:xfrm>
            <a:off x="4876799" y="1106696"/>
            <a:ext cx="7050157" cy="5055566"/>
          </a:xfrm>
        </p:spPr>
      </p:pic>
      <p:sp>
        <p:nvSpPr>
          <p:cNvPr id="4" name="Text Placeholder 3">
            <a:extLst>
              <a:ext uri="{FF2B5EF4-FFF2-40B4-BE49-F238E27FC236}">
                <a16:creationId xmlns:a16="http://schemas.microsoft.com/office/drawing/2014/main" id="{AD5E43F1-14EC-4148-AE14-92191D1A136D}"/>
              </a:ext>
            </a:extLst>
          </p:cNvPr>
          <p:cNvSpPr>
            <a:spLocks noGrp="1"/>
          </p:cNvSpPr>
          <p:nvPr>
            <p:ph type="body" sz="half" idx="2"/>
          </p:nvPr>
        </p:nvSpPr>
        <p:spPr>
          <a:xfrm>
            <a:off x="508484" y="1106696"/>
            <a:ext cx="4129777" cy="5285371"/>
          </a:xfrm>
        </p:spPr>
        <p:txBody>
          <a:bodyPr>
            <a:normAutofit/>
          </a:bodyPr>
          <a:lstStyle/>
          <a:p>
            <a:pPr marL="285750" indent="-285750">
              <a:buFont typeface="Wingdings" panose="05000000000000000000" pitchFamily="2" charset="2"/>
              <a:buChar char="§"/>
            </a:pPr>
            <a:r>
              <a:rPr lang="en-US" sz="2800" dirty="0"/>
              <a:t>Sensor fusion algorithms integrate and synchronize data from different sensors to improve object detection and tracking.</a:t>
            </a:r>
          </a:p>
          <a:p>
            <a:pPr marL="285750" indent="-285750">
              <a:buFont typeface="Wingdings" panose="05000000000000000000" pitchFamily="2" charset="2"/>
              <a:buChar char="§"/>
            </a:pPr>
            <a:r>
              <a:rPr lang="en-US" sz="2800" dirty="0"/>
              <a:t>Types of Sensor Fusion</a:t>
            </a:r>
          </a:p>
          <a:p>
            <a:r>
              <a:rPr lang="en-US" sz="2800" dirty="0"/>
              <a:t>	1. Low Level Fusion</a:t>
            </a:r>
          </a:p>
          <a:p>
            <a:r>
              <a:rPr lang="en-US" sz="2800" dirty="0"/>
              <a:t>	2. Mod Level Fusion</a:t>
            </a:r>
          </a:p>
          <a:p>
            <a:r>
              <a:rPr lang="en-US" sz="2800" dirty="0"/>
              <a:t>	3. High Level Fusion</a:t>
            </a:r>
          </a:p>
        </p:txBody>
      </p:sp>
    </p:spTree>
    <p:extLst>
      <p:ext uri="{BB962C8B-B14F-4D97-AF65-F5344CB8AC3E}">
        <p14:creationId xmlns:p14="http://schemas.microsoft.com/office/powerpoint/2010/main" val="4005883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AC91-EBB3-4F12-8610-EB8F5CA0B554}"/>
              </a:ext>
            </a:extLst>
          </p:cNvPr>
          <p:cNvSpPr>
            <a:spLocks noGrp="1"/>
          </p:cNvSpPr>
          <p:nvPr>
            <p:ph type="title"/>
          </p:nvPr>
        </p:nvSpPr>
        <p:spPr>
          <a:xfrm>
            <a:off x="300037" y="197954"/>
            <a:ext cx="5165724" cy="2557463"/>
          </a:xfrm>
        </p:spPr>
        <p:txBody>
          <a:bodyPr/>
          <a:lstStyle/>
          <a:p>
            <a:r>
              <a:rPr lang="en-US" dirty="0"/>
              <a:t>Low Level Fusion</a:t>
            </a:r>
            <a:endParaRPr lang="en-IN" dirty="0"/>
          </a:p>
        </p:txBody>
      </p:sp>
      <p:sp>
        <p:nvSpPr>
          <p:cNvPr id="3" name="Content Placeholder 2">
            <a:extLst>
              <a:ext uri="{FF2B5EF4-FFF2-40B4-BE49-F238E27FC236}">
                <a16:creationId xmlns:a16="http://schemas.microsoft.com/office/drawing/2014/main" id="{423067CF-71BF-4ACE-AE32-5788A792927F}"/>
              </a:ext>
            </a:extLst>
          </p:cNvPr>
          <p:cNvSpPr>
            <a:spLocks noGrp="1"/>
          </p:cNvSpPr>
          <p:nvPr>
            <p:ph idx="1"/>
          </p:nvPr>
        </p:nvSpPr>
        <p:spPr>
          <a:xfrm>
            <a:off x="6096000" y="210378"/>
            <a:ext cx="5795963" cy="3048829"/>
          </a:xfrm>
        </p:spPr>
        <p:txBody>
          <a:bodyPr>
            <a:noAutofit/>
          </a:bodyPr>
          <a:lstStyle/>
          <a:p>
            <a:pPr>
              <a:buFont typeface="Wingdings" panose="05000000000000000000" pitchFamily="2" charset="2"/>
              <a:buChar char="§"/>
            </a:pPr>
            <a:r>
              <a:rPr lang="en-US" sz="2100" i="1" dirty="0"/>
              <a:t>Low Level Sensor Fusion is about fusing the raw data coming from multiple sensors. </a:t>
            </a:r>
          </a:p>
          <a:p>
            <a:pPr>
              <a:buFont typeface="Wingdings" panose="05000000000000000000" pitchFamily="2" charset="2"/>
              <a:buChar char="§"/>
            </a:pPr>
            <a:r>
              <a:rPr lang="en-US" sz="2100" dirty="0"/>
              <a:t> At each millisecond, we can fuse hundreds of thousands of points with hundreds of thousands of pixels.</a:t>
            </a:r>
          </a:p>
          <a:p>
            <a:pPr>
              <a:buFont typeface="Wingdings" panose="05000000000000000000" pitchFamily="2" charset="2"/>
              <a:buChar char="§"/>
            </a:pPr>
            <a:r>
              <a:rPr lang="en-US" sz="2100" dirty="0"/>
              <a:t>In the example below, Object detection involves projecting the 3D point clouds into the image and then associating this information with the pixels.</a:t>
            </a:r>
            <a:endParaRPr lang="en-IN" sz="2100" dirty="0"/>
          </a:p>
        </p:txBody>
      </p:sp>
      <p:pic>
        <p:nvPicPr>
          <p:cNvPr id="7" name="Picture Placeholder 6">
            <a:extLst>
              <a:ext uri="{FF2B5EF4-FFF2-40B4-BE49-F238E27FC236}">
                <a16:creationId xmlns:a16="http://schemas.microsoft.com/office/drawing/2014/main" id="{9247E317-4420-49AB-B1C2-6E613D4A6BB9}"/>
              </a:ext>
            </a:extLst>
          </p:cNvPr>
          <p:cNvPicPr>
            <a:picLocks noGrp="1" noChangeAspect="1"/>
          </p:cNvPicPr>
          <p:nvPr>
            <p:ph type="pic" sz="quarter" idx="13"/>
          </p:nvPr>
        </p:nvPicPr>
        <p:blipFill rotWithShape="1">
          <a:blip r:embed="rId2"/>
          <a:srcRect t="15496" b="13565"/>
          <a:stretch/>
        </p:blipFill>
        <p:spPr>
          <a:xfrm>
            <a:off x="682486" y="2902226"/>
            <a:ext cx="10827027" cy="3584713"/>
          </a:xfrm>
        </p:spPr>
      </p:pic>
    </p:spTree>
    <p:extLst>
      <p:ext uri="{BB962C8B-B14F-4D97-AF65-F5344CB8AC3E}">
        <p14:creationId xmlns:p14="http://schemas.microsoft.com/office/powerpoint/2010/main" val="3276591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AC91-EBB3-4F12-8610-EB8F5CA0B554}"/>
              </a:ext>
            </a:extLst>
          </p:cNvPr>
          <p:cNvSpPr>
            <a:spLocks noGrp="1"/>
          </p:cNvSpPr>
          <p:nvPr>
            <p:ph type="title"/>
          </p:nvPr>
        </p:nvSpPr>
        <p:spPr>
          <a:xfrm>
            <a:off x="300037" y="197954"/>
            <a:ext cx="5165724" cy="2557463"/>
          </a:xfrm>
        </p:spPr>
        <p:txBody>
          <a:bodyPr/>
          <a:lstStyle/>
          <a:p>
            <a:r>
              <a:rPr lang="en-US" dirty="0"/>
              <a:t>Mid Level Fusion</a:t>
            </a:r>
            <a:endParaRPr lang="en-IN" dirty="0"/>
          </a:p>
        </p:txBody>
      </p:sp>
      <p:sp>
        <p:nvSpPr>
          <p:cNvPr id="3" name="Content Placeholder 2">
            <a:extLst>
              <a:ext uri="{FF2B5EF4-FFF2-40B4-BE49-F238E27FC236}">
                <a16:creationId xmlns:a16="http://schemas.microsoft.com/office/drawing/2014/main" id="{423067CF-71BF-4ACE-AE32-5788A792927F}"/>
              </a:ext>
            </a:extLst>
          </p:cNvPr>
          <p:cNvSpPr>
            <a:spLocks noGrp="1"/>
          </p:cNvSpPr>
          <p:nvPr>
            <p:ph idx="1"/>
          </p:nvPr>
        </p:nvSpPr>
        <p:spPr>
          <a:xfrm>
            <a:off x="6096000" y="197954"/>
            <a:ext cx="5795963" cy="2557463"/>
          </a:xfrm>
        </p:spPr>
        <p:txBody>
          <a:bodyPr>
            <a:noAutofit/>
          </a:bodyPr>
          <a:lstStyle/>
          <a:p>
            <a:pPr>
              <a:buFont typeface="Wingdings" panose="05000000000000000000" pitchFamily="2" charset="2"/>
              <a:buChar char="§"/>
            </a:pPr>
            <a:r>
              <a:rPr lang="en-US" i="1" dirty="0"/>
              <a:t>Mid-Level sensor fusion is about fusing the objects detected independently on sensor data. </a:t>
            </a:r>
          </a:p>
          <a:p>
            <a:pPr>
              <a:buFont typeface="Wingdings" panose="05000000000000000000" pitchFamily="2" charset="2"/>
              <a:buChar char="§"/>
            </a:pPr>
            <a:r>
              <a:rPr lang="en-US" dirty="0"/>
              <a:t> If a camera detects an obstacle, and a radar detects it, we'll fuse these results to have the best estimate of the position, class, and velocity of the obstacle.</a:t>
            </a:r>
          </a:p>
          <a:p>
            <a:pPr>
              <a:buFont typeface="Wingdings" panose="05000000000000000000" pitchFamily="2" charset="2"/>
              <a:buChar char="§"/>
            </a:pPr>
            <a:r>
              <a:rPr lang="en-US" dirty="0"/>
              <a:t>In this example below, fusing 3D bounding boxes from a LiDAR with a 2D bounding box from an object detection algorithm.</a:t>
            </a:r>
            <a:endParaRPr lang="en-IN" dirty="0"/>
          </a:p>
        </p:txBody>
      </p:sp>
      <p:pic>
        <p:nvPicPr>
          <p:cNvPr id="8" name="Picture Placeholder 7">
            <a:extLst>
              <a:ext uri="{FF2B5EF4-FFF2-40B4-BE49-F238E27FC236}">
                <a16:creationId xmlns:a16="http://schemas.microsoft.com/office/drawing/2014/main" id="{A7FA5B47-1426-4F41-AC1F-489C67306B94}"/>
              </a:ext>
            </a:extLst>
          </p:cNvPr>
          <p:cNvPicPr>
            <a:picLocks noGrp="1" noChangeAspect="1"/>
          </p:cNvPicPr>
          <p:nvPr>
            <p:ph type="pic" sz="quarter" idx="13"/>
          </p:nvPr>
        </p:nvPicPr>
        <p:blipFill rotWithShape="1">
          <a:blip r:embed="rId2"/>
          <a:srcRect t="18078" b="2335"/>
          <a:stretch/>
        </p:blipFill>
        <p:spPr>
          <a:xfrm>
            <a:off x="397981" y="2755417"/>
            <a:ext cx="11369949" cy="3751400"/>
          </a:xfrm>
        </p:spPr>
      </p:pic>
    </p:spTree>
    <p:extLst>
      <p:ext uri="{BB962C8B-B14F-4D97-AF65-F5344CB8AC3E}">
        <p14:creationId xmlns:p14="http://schemas.microsoft.com/office/powerpoint/2010/main" val="779456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D13C-22E4-436B-BC92-513AA1497064}"/>
              </a:ext>
            </a:extLst>
          </p:cNvPr>
          <p:cNvSpPr>
            <a:spLocks noGrp="1"/>
          </p:cNvSpPr>
          <p:nvPr>
            <p:ph type="title"/>
          </p:nvPr>
        </p:nvSpPr>
        <p:spPr>
          <a:xfrm>
            <a:off x="389835" y="278295"/>
            <a:ext cx="4832142" cy="824947"/>
          </a:xfrm>
        </p:spPr>
        <p:txBody>
          <a:bodyPr>
            <a:normAutofit/>
          </a:bodyPr>
          <a:lstStyle/>
          <a:p>
            <a:r>
              <a:rPr lang="en-US" sz="4800" dirty="0"/>
              <a:t>High Level Fusion</a:t>
            </a:r>
            <a:endParaRPr lang="en-IN" sz="4800" dirty="0"/>
          </a:p>
        </p:txBody>
      </p:sp>
      <p:pic>
        <p:nvPicPr>
          <p:cNvPr id="7" name="Picture Placeholder 6">
            <a:extLst>
              <a:ext uri="{FF2B5EF4-FFF2-40B4-BE49-F238E27FC236}">
                <a16:creationId xmlns:a16="http://schemas.microsoft.com/office/drawing/2014/main" id="{87C145DB-9FE5-42DB-A2A0-34686D8F626B}"/>
              </a:ext>
            </a:extLst>
          </p:cNvPr>
          <p:cNvPicPr>
            <a:picLocks noGrp="1" noChangeAspect="1"/>
          </p:cNvPicPr>
          <p:nvPr>
            <p:ph type="pic" idx="1"/>
          </p:nvPr>
        </p:nvPicPr>
        <p:blipFill rotWithShape="1">
          <a:blip r:embed="rId2"/>
          <a:srcRect t="986" r="2119" b="1055"/>
          <a:stretch/>
        </p:blipFill>
        <p:spPr>
          <a:xfrm>
            <a:off x="5711687" y="530086"/>
            <a:ext cx="6180275" cy="5936975"/>
          </a:xfrm>
        </p:spPr>
      </p:pic>
      <p:sp>
        <p:nvSpPr>
          <p:cNvPr id="4" name="Text Placeholder 3">
            <a:extLst>
              <a:ext uri="{FF2B5EF4-FFF2-40B4-BE49-F238E27FC236}">
                <a16:creationId xmlns:a16="http://schemas.microsoft.com/office/drawing/2014/main" id="{F6950296-0105-4078-B1D4-86886F772BF6}"/>
              </a:ext>
            </a:extLst>
          </p:cNvPr>
          <p:cNvSpPr>
            <a:spLocks noGrp="1"/>
          </p:cNvSpPr>
          <p:nvPr>
            <p:ph type="body" sz="half" idx="2"/>
          </p:nvPr>
        </p:nvSpPr>
        <p:spPr>
          <a:xfrm>
            <a:off x="473213" y="1437861"/>
            <a:ext cx="4665385" cy="5141844"/>
          </a:xfrm>
        </p:spPr>
        <p:txBody>
          <a:bodyPr>
            <a:normAutofit/>
          </a:bodyPr>
          <a:lstStyle/>
          <a:p>
            <a:pPr marL="342900" indent="-342900">
              <a:buFont typeface="Wingdings" panose="05000000000000000000" pitchFamily="2" charset="2"/>
              <a:buChar char="§"/>
            </a:pPr>
            <a:r>
              <a:rPr lang="en-US" sz="2400" i="1" dirty="0"/>
              <a:t>High level sensor fusion is about fusing both objects and their trajectories. We're not only relying on detections, but also on predictions and tracking.</a:t>
            </a:r>
          </a:p>
          <a:p>
            <a:pPr marL="342900" indent="-342900">
              <a:buFont typeface="Wingdings" panose="05000000000000000000" pitchFamily="2" charset="2"/>
              <a:buChar char="§"/>
            </a:pPr>
            <a:r>
              <a:rPr lang="en-US" sz="2400" dirty="0"/>
              <a:t>This process is one level higher, and thus benefits the same simplicity advantages.</a:t>
            </a:r>
            <a:endParaRPr lang="en-IN" sz="2400" dirty="0"/>
          </a:p>
        </p:txBody>
      </p:sp>
    </p:spTree>
    <p:extLst>
      <p:ext uri="{BB962C8B-B14F-4D97-AF65-F5344CB8AC3E}">
        <p14:creationId xmlns:p14="http://schemas.microsoft.com/office/powerpoint/2010/main" val="3158215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01D1-57E8-458B-8B6F-CB737941E8DB}"/>
              </a:ext>
            </a:extLst>
          </p:cNvPr>
          <p:cNvSpPr>
            <a:spLocks noGrp="1"/>
          </p:cNvSpPr>
          <p:nvPr>
            <p:ph type="title"/>
          </p:nvPr>
        </p:nvSpPr>
        <p:spPr/>
        <p:txBody>
          <a:bodyPr>
            <a:normAutofit/>
          </a:bodyPr>
          <a:lstStyle/>
          <a:p>
            <a:r>
              <a:rPr lang="en-US" sz="4400" dirty="0"/>
              <a:t>Object Detecting and Tracking</a:t>
            </a:r>
            <a:endParaRPr lang="en-IN" sz="4400" dirty="0"/>
          </a:p>
        </p:txBody>
      </p:sp>
      <p:sp>
        <p:nvSpPr>
          <p:cNvPr id="3" name="Content Placeholder 2">
            <a:extLst>
              <a:ext uri="{FF2B5EF4-FFF2-40B4-BE49-F238E27FC236}">
                <a16:creationId xmlns:a16="http://schemas.microsoft.com/office/drawing/2014/main" id="{79267A51-0910-4B41-934C-7D19074BBADF}"/>
              </a:ext>
            </a:extLst>
          </p:cNvPr>
          <p:cNvSpPr>
            <a:spLocks noGrp="1"/>
          </p:cNvSpPr>
          <p:nvPr>
            <p:ph sz="half" idx="2"/>
          </p:nvPr>
        </p:nvSpPr>
        <p:spPr/>
        <p:txBody>
          <a:bodyPr>
            <a:normAutofit/>
          </a:bodyPr>
          <a:lstStyle/>
          <a:p>
            <a:pPr>
              <a:buFont typeface="Wingdings" panose="05000000000000000000" pitchFamily="2" charset="2"/>
              <a:buChar char="§"/>
            </a:pPr>
            <a:r>
              <a:rPr lang="en-US" sz="2800" dirty="0"/>
              <a:t>Data processing includes object detection algorithms that identify and classify objects in the vehicle's vicinity. This can include other vehicles, pedestrians, cyclists, and obstacles.</a:t>
            </a:r>
          </a:p>
          <a:p>
            <a:pPr>
              <a:buFont typeface="Wingdings" panose="05000000000000000000" pitchFamily="2" charset="2"/>
              <a:buChar char="§"/>
            </a:pPr>
            <a:endParaRPr lang="en-IN" sz="2800" dirty="0"/>
          </a:p>
        </p:txBody>
      </p:sp>
      <p:pic>
        <p:nvPicPr>
          <p:cNvPr id="9" name="Picture Placeholder 8">
            <a:extLst>
              <a:ext uri="{FF2B5EF4-FFF2-40B4-BE49-F238E27FC236}">
                <a16:creationId xmlns:a16="http://schemas.microsoft.com/office/drawing/2014/main" id="{033F0D41-843F-46BA-B3E3-A724804B914F}"/>
              </a:ext>
            </a:extLst>
          </p:cNvPr>
          <p:cNvPicPr>
            <a:picLocks noGrp="1" noChangeAspect="1"/>
          </p:cNvPicPr>
          <p:nvPr>
            <p:ph type="pic" sz="quarter" idx="13"/>
          </p:nvPr>
        </p:nvPicPr>
        <p:blipFill rotWithShape="1">
          <a:blip r:embed="rId2"/>
          <a:srcRect l="-41" t="13785" r="41" b="3859"/>
          <a:stretch/>
        </p:blipFill>
        <p:spPr>
          <a:xfrm>
            <a:off x="371475" y="1233488"/>
            <a:ext cx="5757863" cy="2415600"/>
          </a:xfrm>
        </p:spPr>
      </p:pic>
      <p:pic>
        <p:nvPicPr>
          <p:cNvPr id="13" name="Picture Placeholder 12">
            <a:extLst>
              <a:ext uri="{FF2B5EF4-FFF2-40B4-BE49-F238E27FC236}">
                <a16:creationId xmlns:a16="http://schemas.microsoft.com/office/drawing/2014/main" id="{4F65E6D3-E349-4B36-8C27-BD2750D75A7B}"/>
              </a:ext>
            </a:extLst>
          </p:cNvPr>
          <p:cNvPicPr>
            <a:picLocks noGrp="1" noChangeAspect="1"/>
          </p:cNvPicPr>
          <p:nvPr>
            <p:ph type="pic" sz="quarter" idx="14"/>
          </p:nvPr>
        </p:nvPicPr>
        <p:blipFill>
          <a:blip r:embed="rId3"/>
          <a:srcRect t="5130" b="5130"/>
          <a:stretch>
            <a:fillRect/>
          </a:stretch>
        </p:blipFill>
        <p:spPr/>
      </p:pic>
      <p:sp>
        <p:nvSpPr>
          <p:cNvPr id="7" name="Content Placeholder 6">
            <a:extLst>
              <a:ext uri="{FF2B5EF4-FFF2-40B4-BE49-F238E27FC236}">
                <a16:creationId xmlns:a16="http://schemas.microsoft.com/office/drawing/2014/main" id="{C81788F9-8BF9-4940-83AA-D62304E46AAA}"/>
              </a:ext>
            </a:extLst>
          </p:cNvPr>
          <p:cNvSpPr>
            <a:spLocks noGrp="1"/>
          </p:cNvSpPr>
          <p:nvPr>
            <p:ph sz="half" idx="1"/>
          </p:nvPr>
        </p:nvSpPr>
        <p:spPr/>
        <p:txBody>
          <a:bodyPr>
            <a:normAutofit/>
          </a:bodyPr>
          <a:lstStyle/>
          <a:p>
            <a:pPr>
              <a:buFont typeface="Wingdings" panose="05000000000000000000" pitchFamily="2" charset="2"/>
              <a:buChar char="§"/>
            </a:pPr>
            <a:r>
              <a:rPr lang="en-US" sz="2800" dirty="0"/>
              <a:t>Object tracking algorithms monitor the movement of these objects over time, predicting their future positions.</a:t>
            </a:r>
          </a:p>
          <a:p>
            <a:pPr>
              <a:buFont typeface="Wingdings" panose="05000000000000000000" pitchFamily="2" charset="2"/>
              <a:buChar char="§"/>
            </a:pPr>
            <a:endParaRPr lang="en-IN" sz="2800" dirty="0"/>
          </a:p>
        </p:txBody>
      </p:sp>
    </p:spTree>
    <p:extLst>
      <p:ext uri="{BB962C8B-B14F-4D97-AF65-F5344CB8AC3E}">
        <p14:creationId xmlns:p14="http://schemas.microsoft.com/office/powerpoint/2010/main" val="792374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A61B-F6A6-4776-BED8-CD664F4B17E2}"/>
              </a:ext>
            </a:extLst>
          </p:cNvPr>
          <p:cNvSpPr>
            <a:spLocks noGrp="1"/>
          </p:cNvSpPr>
          <p:nvPr>
            <p:ph type="title"/>
          </p:nvPr>
        </p:nvSpPr>
        <p:spPr/>
        <p:txBody>
          <a:bodyPr>
            <a:noAutofit/>
          </a:bodyPr>
          <a:lstStyle/>
          <a:p>
            <a:r>
              <a:rPr lang="en-US" sz="6600" dirty="0"/>
              <a:t>Data Analysis</a:t>
            </a:r>
            <a:endParaRPr lang="en-IN" sz="6600" dirty="0"/>
          </a:p>
        </p:txBody>
      </p:sp>
      <p:sp>
        <p:nvSpPr>
          <p:cNvPr id="3" name="Content Placeholder 2">
            <a:extLst>
              <a:ext uri="{FF2B5EF4-FFF2-40B4-BE49-F238E27FC236}">
                <a16:creationId xmlns:a16="http://schemas.microsoft.com/office/drawing/2014/main" id="{086BC5FF-037D-4142-A244-1476F7397869}"/>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t>Once the data is preprocessed, it is analyzed in real-time or near-real-time. </a:t>
            </a:r>
          </a:p>
          <a:p>
            <a:pPr>
              <a:buFont typeface="Wingdings" panose="05000000000000000000" pitchFamily="2" charset="2"/>
              <a:buChar char="§"/>
            </a:pPr>
            <a:r>
              <a:rPr lang="en-US" dirty="0"/>
              <a:t>Advanced analysis techniques, including computer vision and machine learning, are applied to interpret the data.</a:t>
            </a:r>
          </a:p>
          <a:p>
            <a:pPr>
              <a:buFont typeface="Wingdings" panose="05000000000000000000" pitchFamily="2" charset="2"/>
              <a:buChar char="§"/>
            </a:pPr>
            <a:r>
              <a:rPr lang="en-US" dirty="0"/>
              <a:t>Object recognition algorithms identify the type of objects (e.g., car, truck, pedestrian) and their attributes (e.g., speed, direction).</a:t>
            </a:r>
          </a:p>
          <a:p>
            <a:pPr>
              <a:buFont typeface="Wingdings" panose="05000000000000000000" pitchFamily="2" charset="2"/>
              <a:buChar char="§"/>
            </a:pPr>
            <a:r>
              <a:rPr lang="en-US" dirty="0"/>
              <a:t>Behavior prediction models estimate how objects are likely to move, enabling the system to anticipate potential collisions or hazards.</a:t>
            </a:r>
          </a:p>
          <a:p>
            <a:pPr>
              <a:buFont typeface="Wingdings" panose="05000000000000000000" pitchFamily="2" charset="2"/>
              <a:buChar char="§"/>
            </a:pPr>
            <a:endParaRPr lang="en-IN" dirty="0"/>
          </a:p>
          <a:p>
            <a:endParaRPr lang="en-IN" dirty="0"/>
          </a:p>
        </p:txBody>
      </p:sp>
      <p:pic>
        <p:nvPicPr>
          <p:cNvPr id="7" name="Picture Placeholder 6">
            <a:extLst>
              <a:ext uri="{FF2B5EF4-FFF2-40B4-BE49-F238E27FC236}">
                <a16:creationId xmlns:a16="http://schemas.microsoft.com/office/drawing/2014/main" id="{92340A7B-850C-4D75-86C0-EAA996456EB9}"/>
              </a:ext>
            </a:extLst>
          </p:cNvPr>
          <p:cNvPicPr>
            <a:picLocks noGrp="1" noChangeAspect="1"/>
          </p:cNvPicPr>
          <p:nvPr>
            <p:ph type="pic" sz="quarter" idx="13"/>
          </p:nvPr>
        </p:nvPicPr>
        <p:blipFill rotWithShape="1">
          <a:blip r:embed="rId2"/>
          <a:srcRect l="9792" r="12051"/>
          <a:stretch/>
        </p:blipFill>
        <p:spPr>
          <a:xfrm>
            <a:off x="6096000" y="1460501"/>
            <a:ext cx="5795961" cy="4740274"/>
          </a:xfrm>
        </p:spPr>
      </p:pic>
    </p:spTree>
    <p:extLst>
      <p:ext uri="{BB962C8B-B14F-4D97-AF65-F5344CB8AC3E}">
        <p14:creationId xmlns:p14="http://schemas.microsoft.com/office/powerpoint/2010/main" val="2183917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23BE9-3374-4D76-BB91-CEF0A062F86E}"/>
              </a:ext>
            </a:extLst>
          </p:cNvPr>
          <p:cNvSpPr>
            <a:spLocks noGrp="1"/>
          </p:cNvSpPr>
          <p:nvPr>
            <p:ph type="ctrTitle"/>
          </p:nvPr>
        </p:nvSpPr>
        <p:spPr>
          <a:xfrm>
            <a:off x="212450" y="2845997"/>
            <a:ext cx="3630680" cy="973852"/>
          </a:xfrm>
        </p:spPr>
        <p:txBody>
          <a:bodyPr>
            <a:noAutofit/>
          </a:bodyPr>
          <a:lstStyle/>
          <a:p>
            <a:r>
              <a:rPr lang="en-US" sz="3800" dirty="0"/>
              <a:t>Decision Making</a:t>
            </a:r>
            <a:endParaRPr lang="en-IN" sz="3800" dirty="0"/>
          </a:p>
        </p:txBody>
      </p:sp>
      <p:pic>
        <p:nvPicPr>
          <p:cNvPr id="6" name="Picture Placeholder 5">
            <a:extLst>
              <a:ext uri="{FF2B5EF4-FFF2-40B4-BE49-F238E27FC236}">
                <a16:creationId xmlns:a16="http://schemas.microsoft.com/office/drawing/2014/main" id="{5B6333BB-524D-4722-BC8D-4A606F7257E0}"/>
              </a:ext>
            </a:extLst>
          </p:cNvPr>
          <p:cNvPicPr>
            <a:picLocks noGrp="1" noChangeAspect="1"/>
          </p:cNvPicPr>
          <p:nvPr>
            <p:ph type="pic" sz="quarter" idx="10"/>
          </p:nvPr>
        </p:nvPicPr>
        <p:blipFill rotWithShape="1">
          <a:blip r:embed="rId2"/>
          <a:srcRect l="63" r="296"/>
          <a:stretch/>
        </p:blipFill>
        <p:spPr>
          <a:xfrm>
            <a:off x="3949148" y="472280"/>
            <a:ext cx="8030402" cy="5913439"/>
          </a:xfrm>
        </p:spPr>
      </p:pic>
    </p:spTree>
    <p:extLst>
      <p:ext uri="{BB962C8B-B14F-4D97-AF65-F5344CB8AC3E}">
        <p14:creationId xmlns:p14="http://schemas.microsoft.com/office/powerpoint/2010/main" val="3430365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329F-DC95-462D-87ED-522B3D01D0AE}"/>
              </a:ext>
            </a:extLst>
          </p:cNvPr>
          <p:cNvSpPr>
            <a:spLocks noGrp="1"/>
          </p:cNvSpPr>
          <p:nvPr>
            <p:ph type="title"/>
          </p:nvPr>
        </p:nvSpPr>
        <p:spPr>
          <a:xfrm>
            <a:off x="597177" y="251791"/>
            <a:ext cx="11210510" cy="1762539"/>
          </a:xfrm>
        </p:spPr>
        <p:txBody>
          <a:bodyPr/>
          <a:lstStyle/>
          <a:p>
            <a:r>
              <a:rPr lang="en-US" dirty="0"/>
              <a:t>Decision Making process </a:t>
            </a:r>
            <a:endParaRPr lang="en-IN" dirty="0"/>
          </a:p>
        </p:txBody>
      </p:sp>
      <p:pic>
        <p:nvPicPr>
          <p:cNvPr id="7" name="Picture Placeholder 6">
            <a:extLst>
              <a:ext uri="{FF2B5EF4-FFF2-40B4-BE49-F238E27FC236}">
                <a16:creationId xmlns:a16="http://schemas.microsoft.com/office/drawing/2014/main" id="{FCA4CC40-11CD-4BC3-861F-AE9777A7DB6F}"/>
              </a:ext>
            </a:extLst>
          </p:cNvPr>
          <p:cNvPicPr>
            <a:picLocks noGrp="1" noChangeAspect="1"/>
          </p:cNvPicPr>
          <p:nvPr>
            <p:ph type="pic" sz="quarter" idx="13"/>
          </p:nvPr>
        </p:nvPicPr>
        <p:blipFill rotWithShape="1">
          <a:blip r:embed="rId2"/>
          <a:srcRect t="891" b="1424"/>
          <a:stretch/>
        </p:blipFill>
        <p:spPr>
          <a:xfrm>
            <a:off x="384313" y="1696278"/>
            <a:ext cx="11423374" cy="4784035"/>
          </a:xfrm>
        </p:spPr>
      </p:pic>
    </p:spTree>
    <p:extLst>
      <p:ext uri="{BB962C8B-B14F-4D97-AF65-F5344CB8AC3E}">
        <p14:creationId xmlns:p14="http://schemas.microsoft.com/office/powerpoint/2010/main" val="62761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E93D2F2-54F5-416D-B0EE-CA0BA640C2BE}"/>
              </a:ext>
            </a:extLst>
          </p:cNvPr>
          <p:cNvSpPr txBox="1">
            <a:spLocks/>
          </p:cNvSpPr>
          <p:nvPr/>
        </p:nvSpPr>
        <p:spPr>
          <a:xfrm>
            <a:off x="1646680" y="460514"/>
            <a:ext cx="9513399" cy="7112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Decision making process explanation</a:t>
            </a:r>
            <a:endParaRPr lang="en-IN" sz="4400" dirty="0"/>
          </a:p>
        </p:txBody>
      </p:sp>
      <p:sp>
        <p:nvSpPr>
          <p:cNvPr id="13" name="Content Placeholder 2">
            <a:extLst>
              <a:ext uri="{FF2B5EF4-FFF2-40B4-BE49-F238E27FC236}">
                <a16:creationId xmlns:a16="http://schemas.microsoft.com/office/drawing/2014/main" id="{FB5C075B-39E4-4425-AB4B-1E1AAB4E8F48}"/>
              </a:ext>
            </a:extLst>
          </p:cNvPr>
          <p:cNvSpPr txBox="1">
            <a:spLocks/>
          </p:cNvSpPr>
          <p:nvPr/>
        </p:nvSpPr>
        <p:spPr>
          <a:xfrm>
            <a:off x="1981200" y="1451112"/>
            <a:ext cx="8229600" cy="540688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Decision making process broken down into three hierarchical level:</a:t>
            </a:r>
          </a:p>
          <a:p>
            <a:pPr marL="0" indent="0">
              <a:buNone/>
            </a:pPr>
            <a:r>
              <a:rPr lang="en-US" b="1" dirty="0"/>
              <a:t>1. Route Planning</a:t>
            </a:r>
            <a:r>
              <a:rPr lang="en-US" dirty="0"/>
              <a:t>: It is also known as route planner is in charge of finding the optimal global route from a given source to destination taking into account the predefined criteria such as fastest route, shortest route, minimum travel time, and fuel efficiency.</a:t>
            </a:r>
          </a:p>
          <a:p>
            <a:pPr marL="0" indent="0">
              <a:buNone/>
            </a:pPr>
            <a:r>
              <a:rPr lang="en-US" b="1" dirty="0"/>
              <a:t>2. Behavioral Planning:</a:t>
            </a:r>
            <a:r>
              <a:rPr lang="en-US" dirty="0"/>
              <a:t> The vehicle follows road rules and interacts with other agents in a conventional, safe manner while making incremental progress towards the route determined by the mission planner. </a:t>
            </a:r>
          </a:p>
          <a:p>
            <a:pPr marL="0" indent="0">
              <a:buNone/>
            </a:pPr>
            <a:r>
              <a:rPr lang="en-US" b="1" dirty="0"/>
              <a:t>3. Motion Planning</a:t>
            </a:r>
            <a:r>
              <a:rPr lang="en-US" dirty="0"/>
              <a:t>: after making the decisions, the motion planner, also known as the local planner, plans a set of actions, a suitable collision-free path, and a detailed trajectory for some period of future time allowing AV to reach its higher-level goals while avoiding the collision.</a:t>
            </a:r>
          </a:p>
        </p:txBody>
      </p:sp>
      <p:sp>
        <p:nvSpPr>
          <p:cNvPr id="15" name="AutoShape 4" descr="Advanced Driver Assistance System [ADAS] (Beginner's Guide)">
            <a:extLst>
              <a:ext uri="{FF2B5EF4-FFF2-40B4-BE49-F238E27FC236}">
                <a16:creationId xmlns:a16="http://schemas.microsoft.com/office/drawing/2014/main" id="{9C99A985-577E-4C22-8ACB-9E7C54D8B11B}"/>
              </a:ext>
            </a:extLst>
          </p:cNvPr>
          <p:cNvSpPr>
            <a:spLocks noChangeAspect="1" noChangeArrowheads="1"/>
          </p:cNvSpPr>
          <p:nvPr/>
        </p:nvSpPr>
        <p:spPr bwMode="auto">
          <a:xfrm>
            <a:off x="5943599" y="3276599"/>
            <a:ext cx="3120887" cy="31208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17">
            <a:extLst>
              <a:ext uri="{FF2B5EF4-FFF2-40B4-BE49-F238E27FC236}">
                <a16:creationId xmlns:a16="http://schemas.microsoft.com/office/drawing/2014/main" id="{EFDC5AD0-CFF1-4ACE-BDF8-AACD0FD08F17}"/>
              </a:ext>
            </a:extLst>
          </p:cNvPr>
          <p:cNvPicPr>
            <a:picLocks noChangeAspect="1"/>
          </p:cNvPicPr>
          <p:nvPr/>
        </p:nvPicPr>
        <p:blipFill>
          <a:blip r:embed="rId2"/>
          <a:stretch>
            <a:fillRect/>
          </a:stretch>
        </p:blipFill>
        <p:spPr>
          <a:xfrm>
            <a:off x="132522" y="119270"/>
            <a:ext cx="1808923" cy="1780588"/>
          </a:xfrm>
          <a:prstGeom prst="rect">
            <a:avLst/>
          </a:prstGeom>
        </p:spPr>
      </p:pic>
      <p:pic>
        <p:nvPicPr>
          <p:cNvPr id="20" name="Picture 19">
            <a:extLst>
              <a:ext uri="{FF2B5EF4-FFF2-40B4-BE49-F238E27FC236}">
                <a16:creationId xmlns:a16="http://schemas.microsoft.com/office/drawing/2014/main" id="{02A1FA40-D1AC-437B-B6A3-4A603E3E0371}"/>
              </a:ext>
            </a:extLst>
          </p:cNvPr>
          <p:cNvPicPr>
            <a:picLocks noChangeAspect="1"/>
          </p:cNvPicPr>
          <p:nvPr/>
        </p:nvPicPr>
        <p:blipFill>
          <a:blip r:embed="rId3"/>
          <a:stretch>
            <a:fillRect/>
          </a:stretch>
        </p:blipFill>
        <p:spPr>
          <a:xfrm>
            <a:off x="10250555" y="4949688"/>
            <a:ext cx="1819048" cy="1795669"/>
          </a:xfrm>
          <a:prstGeom prst="rect">
            <a:avLst/>
          </a:prstGeom>
        </p:spPr>
      </p:pic>
    </p:spTree>
    <p:extLst>
      <p:ext uri="{BB962C8B-B14F-4D97-AF65-F5344CB8AC3E}">
        <p14:creationId xmlns:p14="http://schemas.microsoft.com/office/powerpoint/2010/main" val="382937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dirty="0"/>
              <a:t>Introduction to ADAS</a:t>
            </a:r>
          </a:p>
        </p:txBody>
      </p:sp>
      <p:pic>
        <p:nvPicPr>
          <p:cNvPr id="16" name="Picture Placeholder 15">
            <a:extLst>
              <a:ext uri="{FF2B5EF4-FFF2-40B4-BE49-F238E27FC236}">
                <a16:creationId xmlns:a16="http://schemas.microsoft.com/office/drawing/2014/main" id="{E4762693-C5D5-4C35-835D-5C0B703C41FE}"/>
              </a:ext>
            </a:extLst>
          </p:cNvPr>
          <p:cNvPicPr>
            <a:picLocks noGrp="1" noChangeAspect="1"/>
          </p:cNvPicPr>
          <p:nvPr>
            <p:ph type="pic" sz="quarter" idx="13"/>
          </p:nvPr>
        </p:nvPicPr>
        <p:blipFill>
          <a:blip r:embed="rId2"/>
          <a:srcRect l="2672" r="2672"/>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23BE9-3374-4D76-BB91-CEF0A062F86E}"/>
              </a:ext>
            </a:extLst>
          </p:cNvPr>
          <p:cNvSpPr>
            <a:spLocks noGrp="1"/>
          </p:cNvSpPr>
          <p:nvPr>
            <p:ph type="ctrTitle"/>
          </p:nvPr>
        </p:nvSpPr>
        <p:spPr>
          <a:xfrm>
            <a:off x="238539" y="2940844"/>
            <a:ext cx="3736698" cy="976311"/>
          </a:xfrm>
        </p:spPr>
        <p:txBody>
          <a:bodyPr>
            <a:normAutofit fontScale="90000"/>
          </a:bodyPr>
          <a:lstStyle/>
          <a:p>
            <a:r>
              <a:rPr lang="en-US" sz="7200" dirty="0"/>
              <a:t>Actuators</a:t>
            </a:r>
            <a:endParaRPr lang="en-IN" sz="7200" dirty="0"/>
          </a:p>
        </p:txBody>
      </p:sp>
      <p:pic>
        <p:nvPicPr>
          <p:cNvPr id="8" name="Picture Placeholder 7">
            <a:extLst>
              <a:ext uri="{FF2B5EF4-FFF2-40B4-BE49-F238E27FC236}">
                <a16:creationId xmlns:a16="http://schemas.microsoft.com/office/drawing/2014/main" id="{24103F2A-4587-47F1-B395-D94DCC18CA2D}"/>
              </a:ext>
            </a:extLst>
          </p:cNvPr>
          <p:cNvPicPr>
            <a:picLocks noGrp="1" noChangeAspect="1"/>
          </p:cNvPicPr>
          <p:nvPr>
            <p:ph type="pic" sz="quarter" idx="10"/>
          </p:nvPr>
        </p:nvPicPr>
        <p:blipFill rotWithShape="1">
          <a:blip r:embed="rId2"/>
          <a:srcRect l="789" r="864"/>
          <a:stretch/>
        </p:blipFill>
        <p:spPr>
          <a:xfrm>
            <a:off x="3829878" y="472281"/>
            <a:ext cx="8123583" cy="5994780"/>
          </a:xfrm>
        </p:spPr>
      </p:pic>
    </p:spTree>
    <p:extLst>
      <p:ext uri="{BB962C8B-B14F-4D97-AF65-F5344CB8AC3E}">
        <p14:creationId xmlns:p14="http://schemas.microsoft.com/office/powerpoint/2010/main" val="1543119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9907-E222-4930-A69E-2FD277577286}"/>
              </a:ext>
            </a:extLst>
          </p:cNvPr>
          <p:cNvSpPr>
            <a:spLocks noGrp="1"/>
          </p:cNvSpPr>
          <p:nvPr>
            <p:ph type="title"/>
          </p:nvPr>
        </p:nvSpPr>
        <p:spPr>
          <a:xfrm>
            <a:off x="481980" y="308113"/>
            <a:ext cx="5256212" cy="750473"/>
          </a:xfrm>
        </p:spPr>
        <p:txBody>
          <a:bodyPr>
            <a:noAutofit/>
          </a:bodyPr>
          <a:lstStyle/>
          <a:p>
            <a:r>
              <a:rPr lang="en-US" sz="4800" dirty="0"/>
              <a:t>Steering System</a:t>
            </a:r>
            <a:endParaRPr lang="en-IN" sz="4800" dirty="0"/>
          </a:p>
        </p:txBody>
      </p:sp>
      <p:pic>
        <p:nvPicPr>
          <p:cNvPr id="7" name="Content Placeholder 6">
            <a:extLst>
              <a:ext uri="{FF2B5EF4-FFF2-40B4-BE49-F238E27FC236}">
                <a16:creationId xmlns:a16="http://schemas.microsoft.com/office/drawing/2014/main" id="{D01A5401-ABFE-463A-8C0C-06D6B808DC87}"/>
              </a:ext>
            </a:extLst>
          </p:cNvPr>
          <p:cNvPicPr>
            <a:picLocks noGrp="1" noChangeAspect="1"/>
          </p:cNvPicPr>
          <p:nvPr>
            <p:ph idx="1"/>
          </p:nvPr>
        </p:nvPicPr>
        <p:blipFill>
          <a:blip r:embed="rId2"/>
          <a:stretch>
            <a:fillRect/>
          </a:stretch>
        </p:blipFill>
        <p:spPr>
          <a:xfrm>
            <a:off x="5115339" y="884584"/>
            <a:ext cx="6763371" cy="4914830"/>
          </a:xfrm>
        </p:spPr>
      </p:pic>
      <p:sp>
        <p:nvSpPr>
          <p:cNvPr id="4" name="Text Placeholder 3">
            <a:extLst>
              <a:ext uri="{FF2B5EF4-FFF2-40B4-BE49-F238E27FC236}">
                <a16:creationId xmlns:a16="http://schemas.microsoft.com/office/drawing/2014/main" id="{08C53917-8003-4A2B-8AC9-F550A43ABF3F}"/>
              </a:ext>
            </a:extLst>
          </p:cNvPr>
          <p:cNvSpPr>
            <a:spLocks noGrp="1"/>
          </p:cNvSpPr>
          <p:nvPr>
            <p:ph type="body" sz="half" idx="2"/>
          </p:nvPr>
        </p:nvSpPr>
        <p:spPr>
          <a:xfrm>
            <a:off x="622853" y="1311965"/>
            <a:ext cx="3975652" cy="5237922"/>
          </a:xfrm>
        </p:spPr>
        <p:txBody>
          <a:bodyPr>
            <a:normAutofit/>
          </a:bodyPr>
          <a:lstStyle/>
          <a:p>
            <a:pPr marL="285750" indent="-285750">
              <a:buFont typeface="Wingdings" panose="05000000000000000000" pitchFamily="2" charset="2"/>
              <a:buChar char="§"/>
            </a:pPr>
            <a:r>
              <a:rPr lang="en-US" sz="2800" dirty="0"/>
              <a:t>This actuator assists in steering control by applying an electric motor's force to the steering mechanism. </a:t>
            </a:r>
          </a:p>
          <a:p>
            <a:pPr marL="285750" indent="-285750">
              <a:buFont typeface="Wingdings" panose="05000000000000000000" pitchFamily="2" charset="2"/>
              <a:buChar char="§"/>
            </a:pPr>
            <a:r>
              <a:rPr lang="en-US" sz="2800" dirty="0"/>
              <a:t>It can vary the level of assistance based on the vehicle's speed and the driving situation, making steering more manageable and responsive.</a:t>
            </a:r>
            <a:endParaRPr lang="en-IN" sz="2800" dirty="0"/>
          </a:p>
        </p:txBody>
      </p:sp>
    </p:spTree>
    <p:extLst>
      <p:ext uri="{BB962C8B-B14F-4D97-AF65-F5344CB8AC3E}">
        <p14:creationId xmlns:p14="http://schemas.microsoft.com/office/powerpoint/2010/main" val="402377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9907-E222-4930-A69E-2FD277577286}"/>
              </a:ext>
            </a:extLst>
          </p:cNvPr>
          <p:cNvSpPr>
            <a:spLocks noGrp="1"/>
          </p:cNvSpPr>
          <p:nvPr>
            <p:ph type="title"/>
          </p:nvPr>
        </p:nvSpPr>
        <p:spPr>
          <a:xfrm>
            <a:off x="481980" y="308113"/>
            <a:ext cx="5256212" cy="750473"/>
          </a:xfrm>
        </p:spPr>
        <p:txBody>
          <a:bodyPr>
            <a:noAutofit/>
          </a:bodyPr>
          <a:lstStyle/>
          <a:p>
            <a:r>
              <a:rPr lang="en-US" sz="4800" dirty="0"/>
              <a:t>Brake System</a:t>
            </a:r>
            <a:endParaRPr lang="en-IN" sz="4800" dirty="0"/>
          </a:p>
        </p:txBody>
      </p:sp>
      <p:sp>
        <p:nvSpPr>
          <p:cNvPr id="4" name="Text Placeholder 3">
            <a:extLst>
              <a:ext uri="{FF2B5EF4-FFF2-40B4-BE49-F238E27FC236}">
                <a16:creationId xmlns:a16="http://schemas.microsoft.com/office/drawing/2014/main" id="{08C53917-8003-4A2B-8AC9-F550A43ABF3F}"/>
              </a:ext>
            </a:extLst>
          </p:cNvPr>
          <p:cNvSpPr>
            <a:spLocks noGrp="1"/>
          </p:cNvSpPr>
          <p:nvPr>
            <p:ph type="body" sz="half" idx="2"/>
          </p:nvPr>
        </p:nvSpPr>
        <p:spPr>
          <a:xfrm>
            <a:off x="622853" y="1311965"/>
            <a:ext cx="3975652" cy="5237922"/>
          </a:xfrm>
        </p:spPr>
        <p:txBody>
          <a:bodyPr>
            <a:normAutofit/>
          </a:bodyPr>
          <a:lstStyle/>
          <a:p>
            <a:pPr marL="285750" indent="-285750">
              <a:buFont typeface="Wingdings" panose="05000000000000000000" pitchFamily="2" charset="2"/>
              <a:buChar char="§"/>
            </a:pPr>
            <a:r>
              <a:rPr lang="en-US" sz="2600" dirty="0"/>
              <a:t>These actuators control the vehicle's braking system to assist with functions like automatic emergency braking (AEB) and adaptive cruise control (ACC). </a:t>
            </a:r>
          </a:p>
          <a:p>
            <a:pPr marL="285750" indent="-285750">
              <a:buFont typeface="Wingdings" panose="05000000000000000000" pitchFamily="2" charset="2"/>
              <a:buChar char="§"/>
            </a:pPr>
            <a:r>
              <a:rPr lang="en-US" sz="2600" dirty="0"/>
              <a:t>They can modulate brake pressure or apply the brakes in response to sensor inputs to avoid collisions or maintain a safe following distance.</a:t>
            </a:r>
            <a:endParaRPr lang="en-IN" sz="2600" dirty="0"/>
          </a:p>
        </p:txBody>
      </p:sp>
      <p:pic>
        <p:nvPicPr>
          <p:cNvPr id="12" name="Content Placeholder 11">
            <a:extLst>
              <a:ext uri="{FF2B5EF4-FFF2-40B4-BE49-F238E27FC236}">
                <a16:creationId xmlns:a16="http://schemas.microsoft.com/office/drawing/2014/main" id="{B8B163C8-BF1D-48C1-941B-E53AE8640401}"/>
              </a:ext>
            </a:extLst>
          </p:cNvPr>
          <p:cNvPicPr>
            <a:picLocks noGrp="1" noChangeAspect="1"/>
          </p:cNvPicPr>
          <p:nvPr>
            <p:ph idx="1"/>
          </p:nvPr>
        </p:nvPicPr>
        <p:blipFill>
          <a:blip r:embed="rId2"/>
          <a:stretch>
            <a:fillRect/>
          </a:stretch>
        </p:blipFill>
        <p:spPr>
          <a:xfrm>
            <a:off x="5115338" y="1311965"/>
            <a:ext cx="6188765" cy="4439478"/>
          </a:xfrm>
        </p:spPr>
      </p:pic>
    </p:spTree>
    <p:extLst>
      <p:ext uri="{BB962C8B-B14F-4D97-AF65-F5344CB8AC3E}">
        <p14:creationId xmlns:p14="http://schemas.microsoft.com/office/powerpoint/2010/main" val="880086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7683-EE2D-4674-A283-ECE06D90F8E2}"/>
              </a:ext>
            </a:extLst>
          </p:cNvPr>
          <p:cNvSpPr>
            <a:spLocks noGrp="1"/>
          </p:cNvSpPr>
          <p:nvPr>
            <p:ph type="title"/>
          </p:nvPr>
        </p:nvSpPr>
        <p:spPr/>
        <p:txBody>
          <a:bodyPr/>
          <a:lstStyle/>
          <a:p>
            <a:r>
              <a:rPr lang="en-US" dirty="0"/>
              <a:t>More Actuator system</a:t>
            </a:r>
            <a:endParaRPr lang="en-IN" dirty="0"/>
          </a:p>
        </p:txBody>
      </p:sp>
      <p:sp>
        <p:nvSpPr>
          <p:cNvPr id="3" name="Slide Number Placeholder 2">
            <a:extLst>
              <a:ext uri="{FF2B5EF4-FFF2-40B4-BE49-F238E27FC236}">
                <a16:creationId xmlns:a16="http://schemas.microsoft.com/office/drawing/2014/main" id="{A3095563-1DB7-4712-BC26-408582990636}"/>
              </a:ext>
            </a:extLst>
          </p:cNvPr>
          <p:cNvSpPr>
            <a:spLocks noGrp="1"/>
          </p:cNvSpPr>
          <p:nvPr>
            <p:ph type="sldNum" sz="quarter" idx="12"/>
          </p:nvPr>
        </p:nvSpPr>
        <p:spPr/>
        <p:txBody>
          <a:bodyPr/>
          <a:lstStyle/>
          <a:p>
            <a:fld id="{03DC2DEF-D2FE-4B45-ABA4-9F153FD1C98A}" type="slidenum">
              <a:rPr lang="en-US" smtClean="0"/>
              <a:t>73</a:t>
            </a:fld>
            <a:endParaRPr lang="en-US" dirty="0"/>
          </a:p>
        </p:txBody>
      </p:sp>
      <p:pic>
        <p:nvPicPr>
          <p:cNvPr id="13" name="Picture Placeholder 12">
            <a:extLst>
              <a:ext uri="{FF2B5EF4-FFF2-40B4-BE49-F238E27FC236}">
                <a16:creationId xmlns:a16="http://schemas.microsoft.com/office/drawing/2014/main" id="{3DF45CE1-B303-4F1E-921A-CF0E14528DCD}"/>
              </a:ext>
            </a:extLst>
          </p:cNvPr>
          <p:cNvPicPr>
            <a:picLocks noGrp="1" noChangeAspect="1"/>
          </p:cNvPicPr>
          <p:nvPr>
            <p:ph type="pic" sz="quarter" idx="13"/>
          </p:nvPr>
        </p:nvPicPr>
        <p:blipFill>
          <a:blip r:embed="rId2"/>
          <a:srcRect l="10777" r="10777"/>
          <a:stretch>
            <a:fillRect/>
          </a:stretch>
        </p:blipFill>
        <p:spPr/>
      </p:pic>
      <p:sp>
        <p:nvSpPr>
          <p:cNvPr id="5" name="Text Placeholder 4">
            <a:extLst>
              <a:ext uri="{FF2B5EF4-FFF2-40B4-BE49-F238E27FC236}">
                <a16:creationId xmlns:a16="http://schemas.microsoft.com/office/drawing/2014/main" id="{59EFDCEC-FD96-448F-BA3B-78D7087B5212}"/>
              </a:ext>
            </a:extLst>
          </p:cNvPr>
          <p:cNvSpPr>
            <a:spLocks noGrp="1"/>
          </p:cNvSpPr>
          <p:nvPr>
            <p:ph type="body" sz="quarter" idx="20"/>
          </p:nvPr>
        </p:nvSpPr>
        <p:spPr/>
        <p:txBody>
          <a:bodyPr/>
          <a:lstStyle/>
          <a:p>
            <a:r>
              <a:rPr lang="en-US" sz="3200" dirty="0"/>
              <a:t>Powertrain system</a:t>
            </a:r>
            <a:endParaRPr lang="en-IN" sz="3200" dirty="0"/>
          </a:p>
        </p:txBody>
      </p:sp>
      <p:sp>
        <p:nvSpPr>
          <p:cNvPr id="6" name="Text Placeholder 5">
            <a:extLst>
              <a:ext uri="{FF2B5EF4-FFF2-40B4-BE49-F238E27FC236}">
                <a16:creationId xmlns:a16="http://schemas.microsoft.com/office/drawing/2014/main" id="{81A35F01-0A99-4B45-9C7F-5B04A93BF682}"/>
              </a:ext>
            </a:extLst>
          </p:cNvPr>
          <p:cNvSpPr>
            <a:spLocks noGrp="1"/>
          </p:cNvSpPr>
          <p:nvPr>
            <p:ph type="body" sz="quarter" idx="27"/>
          </p:nvPr>
        </p:nvSpPr>
        <p:spPr/>
        <p:txBody>
          <a:bodyPr/>
          <a:lstStyle/>
          <a:p>
            <a:r>
              <a:rPr lang="en-US" sz="3200" dirty="0"/>
              <a:t>Throttle Actuators</a:t>
            </a:r>
            <a:endParaRPr lang="en-IN" sz="3200" dirty="0"/>
          </a:p>
        </p:txBody>
      </p:sp>
      <p:sp>
        <p:nvSpPr>
          <p:cNvPr id="7" name="Text Placeholder 6">
            <a:extLst>
              <a:ext uri="{FF2B5EF4-FFF2-40B4-BE49-F238E27FC236}">
                <a16:creationId xmlns:a16="http://schemas.microsoft.com/office/drawing/2014/main" id="{BC16AEC5-292B-4636-BD18-B27DEDC4A2CA}"/>
              </a:ext>
            </a:extLst>
          </p:cNvPr>
          <p:cNvSpPr>
            <a:spLocks noGrp="1"/>
          </p:cNvSpPr>
          <p:nvPr>
            <p:ph type="body" sz="quarter" idx="28"/>
          </p:nvPr>
        </p:nvSpPr>
        <p:spPr>
          <a:xfrm>
            <a:off x="8719398" y="1460126"/>
            <a:ext cx="3172564" cy="1974324"/>
          </a:xfrm>
        </p:spPr>
        <p:txBody>
          <a:bodyPr/>
          <a:lstStyle/>
          <a:p>
            <a:r>
              <a:rPr lang="en-US" sz="3200" dirty="0"/>
              <a:t>Transmission Actuators</a:t>
            </a:r>
            <a:endParaRPr lang="en-IN" sz="3200" dirty="0"/>
          </a:p>
        </p:txBody>
      </p:sp>
      <p:sp>
        <p:nvSpPr>
          <p:cNvPr id="8" name="Text Placeholder 7">
            <a:extLst>
              <a:ext uri="{FF2B5EF4-FFF2-40B4-BE49-F238E27FC236}">
                <a16:creationId xmlns:a16="http://schemas.microsoft.com/office/drawing/2014/main" id="{569CC7A1-0A20-4335-B920-22F3034C2C9D}"/>
              </a:ext>
            </a:extLst>
          </p:cNvPr>
          <p:cNvSpPr>
            <a:spLocks noGrp="1"/>
          </p:cNvSpPr>
          <p:nvPr>
            <p:ph type="body" sz="quarter" idx="29"/>
          </p:nvPr>
        </p:nvSpPr>
        <p:spPr/>
        <p:txBody>
          <a:bodyPr/>
          <a:lstStyle/>
          <a:p>
            <a:r>
              <a:rPr lang="en-US" sz="3200" dirty="0"/>
              <a:t>Suspension system</a:t>
            </a:r>
            <a:endParaRPr lang="en-IN" sz="3200" dirty="0"/>
          </a:p>
        </p:txBody>
      </p:sp>
      <p:pic>
        <p:nvPicPr>
          <p:cNvPr id="15" name="Picture Placeholder 14">
            <a:extLst>
              <a:ext uri="{FF2B5EF4-FFF2-40B4-BE49-F238E27FC236}">
                <a16:creationId xmlns:a16="http://schemas.microsoft.com/office/drawing/2014/main" id="{877D3741-DC53-48E0-8B17-5C29CBDE5D91}"/>
              </a:ext>
            </a:extLst>
          </p:cNvPr>
          <p:cNvPicPr>
            <a:picLocks noGrp="1" noChangeAspect="1"/>
          </p:cNvPicPr>
          <p:nvPr>
            <p:ph type="pic" sz="quarter" idx="30"/>
          </p:nvPr>
        </p:nvPicPr>
        <p:blipFill>
          <a:blip r:embed="rId3"/>
          <a:srcRect l="12332" r="12332"/>
          <a:stretch>
            <a:fillRect/>
          </a:stretch>
        </p:blipFill>
        <p:spPr/>
      </p:pic>
      <p:pic>
        <p:nvPicPr>
          <p:cNvPr id="19" name="Picture Placeholder 18">
            <a:extLst>
              <a:ext uri="{FF2B5EF4-FFF2-40B4-BE49-F238E27FC236}">
                <a16:creationId xmlns:a16="http://schemas.microsoft.com/office/drawing/2014/main" id="{EF4D32B3-124F-4C5B-B6B0-9D562E60D1E2}"/>
              </a:ext>
            </a:extLst>
          </p:cNvPr>
          <p:cNvPicPr>
            <a:picLocks noGrp="1" noChangeAspect="1"/>
          </p:cNvPicPr>
          <p:nvPr>
            <p:ph type="pic" sz="quarter" idx="31"/>
          </p:nvPr>
        </p:nvPicPr>
        <p:blipFill>
          <a:blip r:embed="rId4"/>
          <a:srcRect l="14105" r="14105"/>
          <a:stretch>
            <a:fillRect/>
          </a:stretch>
        </p:blipFill>
        <p:spPr/>
      </p:pic>
      <p:pic>
        <p:nvPicPr>
          <p:cNvPr id="17" name="Picture Placeholder 16">
            <a:extLst>
              <a:ext uri="{FF2B5EF4-FFF2-40B4-BE49-F238E27FC236}">
                <a16:creationId xmlns:a16="http://schemas.microsoft.com/office/drawing/2014/main" id="{0AF9168A-AF92-4E35-B469-1B9D8819B6CB}"/>
              </a:ext>
            </a:extLst>
          </p:cNvPr>
          <p:cNvPicPr>
            <a:picLocks noGrp="1" noChangeAspect="1"/>
          </p:cNvPicPr>
          <p:nvPr>
            <p:ph type="pic" sz="quarter" idx="32"/>
          </p:nvPr>
        </p:nvPicPr>
        <p:blipFill>
          <a:blip r:embed="rId5"/>
          <a:srcRect l="164" r="164"/>
          <a:stretch>
            <a:fillRect/>
          </a:stretch>
        </p:blipFill>
        <p:spPr/>
      </p:pic>
    </p:spTree>
    <p:extLst>
      <p:ext uri="{BB962C8B-B14F-4D97-AF65-F5344CB8AC3E}">
        <p14:creationId xmlns:p14="http://schemas.microsoft.com/office/powerpoint/2010/main" val="3269544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76299" y="5462595"/>
            <a:ext cx="10439400" cy="1175444"/>
          </a:xfrm>
        </p:spPr>
        <p:txBody>
          <a:bodyPr/>
          <a:lstStyle/>
          <a:p>
            <a:r>
              <a:rPr lang="en-US" dirty="0"/>
              <a:t>ADAS Architecture</a:t>
            </a:r>
          </a:p>
        </p:txBody>
      </p:sp>
      <p:pic>
        <p:nvPicPr>
          <p:cNvPr id="11" name="Picture Placeholder 10">
            <a:extLst>
              <a:ext uri="{FF2B5EF4-FFF2-40B4-BE49-F238E27FC236}">
                <a16:creationId xmlns:a16="http://schemas.microsoft.com/office/drawing/2014/main" id="{52E05534-D7EF-429E-9FAE-9E81341217CE}"/>
              </a:ext>
            </a:extLst>
          </p:cNvPr>
          <p:cNvPicPr>
            <a:picLocks noGrp="1" noChangeAspect="1"/>
          </p:cNvPicPr>
          <p:nvPr>
            <p:ph type="pic" sz="quarter" idx="13"/>
          </p:nvPr>
        </p:nvPicPr>
        <p:blipFill rotWithShape="1">
          <a:blip r:embed="rId2"/>
          <a:srcRect l="310" t="-493" r="-384" b="6211"/>
          <a:stretch/>
        </p:blipFill>
        <p:spPr>
          <a:xfrm>
            <a:off x="304800" y="219961"/>
            <a:ext cx="11595652" cy="5147169"/>
          </a:xfrm>
        </p:spPr>
      </p:pic>
    </p:spTree>
    <p:extLst>
      <p:ext uri="{BB962C8B-B14F-4D97-AF65-F5344CB8AC3E}">
        <p14:creationId xmlns:p14="http://schemas.microsoft.com/office/powerpoint/2010/main" val="2322850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4178E6E-9F1E-4066-BF3D-5AE94ECFDE32}"/>
              </a:ext>
            </a:extLst>
          </p:cNvPr>
          <p:cNvPicPr>
            <a:picLocks noGrp="1" noChangeAspect="1"/>
          </p:cNvPicPr>
          <p:nvPr>
            <p:ph type="pic" sz="quarter" idx="13"/>
          </p:nvPr>
        </p:nvPicPr>
        <p:blipFill rotWithShape="1">
          <a:blip r:embed="rId2"/>
          <a:srcRect l="1196" t="4849" b="13130"/>
          <a:stretch/>
        </p:blipFill>
        <p:spPr>
          <a:xfrm>
            <a:off x="145773" y="1013793"/>
            <a:ext cx="12046227" cy="5844207"/>
          </a:xfrm>
        </p:spPr>
      </p:pic>
      <p:sp>
        <p:nvSpPr>
          <p:cNvPr id="5" name="Title 1">
            <a:extLst>
              <a:ext uri="{FF2B5EF4-FFF2-40B4-BE49-F238E27FC236}">
                <a16:creationId xmlns:a16="http://schemas.microsoft.com/office/drawing/2014/main" id="{88FF55A0-4572-4008-B789-97A4097EAEC7}"/>
              </a:ext>
            </a:extLst>
          </p:cNvPr>
          <p:cNvSpPr txBox="1">
            <a:spLocks/>
          </p:cNvSpPr>
          <p:nvPr/>
        </p:nvSpPr>
        <p:spPr>
          <a:xfrm>
            <a:off x="1246118" y="366368"/>
            <a:ext cx="10084491" cy="758824"/>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System-Level Design </a:t>
            </a:r>
            <a:endParaRPr lang="en-IN" dirty="0"/>
          </a:p>
        </p:txBody>
      </p:sp>
    </p:spTree>
    <p:extLst>
      <p:ext uri="{BB962C8B-B14F-4D97-AF65-F5344CB8AC3E}">
        <p14:creationId xmlns:p14="http://schemas.microsoft.com/office/powerpoint/2010/main" val="1660403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D8DE-E47A-4820-A587-FB54E9BD658B}"/>
              </a:ext>
            </a:extLst>
          </p:cNvPr>
          <p:cNvSpPr>
            <a:spLocks noGrp="1"/>
          </p:cNvSpPr>
          <p:nvPr>
            <p:ph type="title"/>
          </p:nvPr>
        </p:nvSpPr>
        <p:spPr/>
        <p:txBody>
          <a:bodyPr/>
          <a:lstStyle/>
          <a:p>
            <a:r>
              <a:rPr lang="en-US" dirty="0"/>
              <a:t>ADAS Architecture</a:t>
            </a:r>
            <a:endParaRPr lang="en-IN" dirty="0"/>
          </a:p>
        </p:txBody>
      </p:sp>
      <p:pic>
        <p:nvPicPr>
          <p:cNvPr id="10" name="Content Placeholder 9">
            <a:extLst>
              <a:ext uri="{FF2B5EF4-FFF2-40B4-BE49-F238E27FC236}">
                <a16:creationId xmlns:a16="http://schemas.microsoft.com/office/drawing/2014/main" id="{6FC298D4-81D2-4F05-A630-8F9539E7CAE0}"/>
              </a:ext>
            </a:extLst>
          </p:cNvPr>
          <p:cNvPicPr>
            <a:picLocks noGrp="1" noChangeAspect="1"/>
          </p:cNvPicPr>
          <p:nvPr>
            <p:ph idx="1"/>
          </p:nvPr>
        </p:nvPicPr>
        <p:blipFill>
          <a:blip r:embed="rId2"/>
          <a:stretch>
            <a:fillRect/>
          </a:stretch>
        </p:blipFill>
        <p:spPr>
          <a:xfrm>
            <a:off x="954157" y="834887"/>
            <a:ext cx="10071652" cy="5910470"/>
          </a:xfrm>
        </p:spPr>
      </p:pic>
    </p:spTree>
    <p:extLst>
      <p:ext uri="{BB962C8B-B14F-4D97-AF65-F5344CB8AC3E}">
        <p14:creationId xmlns:p14="http://schemas.microsoft.com/office/powerpoint/2010/main" val="11280318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D8DE-E47A-4820-A587-FB54E9BD658B}"/>
              </a:ext>
            </a:extLst>
          </p:cNvPr>
          <p:cNvSpPr>
            <a:spLocks noGrp="1"/>
          </p:cNvSpPr>
          <p:nvPr>
            <p:ph type="title"/>
          </p:nvPr>
        </p:nvSpPr>
        <p:spPr>
          <a:xfrm>
            <a:off x="457408" y="213968"/>
            <a:ext cx="4591672" cy="1325217"/>
          </a:xfrm>
        </p:spPr>
        <p:txBody>
          <a:bodyPr>
            <a:normAutofit/>
          </a:bodyPr>
          <a:lstStyle/>
          <a:p>
            <a:r>
              <a:rPr lang="en-US" dirty="0"/>
              <a:t>Sensor Layer Architecture</a:t>
            </a:r>
            <a:endParaRPr lang="en-IN" dirty="0"/>
          </a:p>
        </p:txBody>
      </p:sp>
      <p:pic>
        <p:nvPicPr>
          <p:cNvPr id="6" name="Content Placeholder 5">
            <a:extLst>
              <a:ext uri="{FF2B5EF4-FFF2-40B4-BE49-F238E27FC236}">
                <a16:creationId xmlns:a16="http://schemas.microsoft.com/office/drawing/2014/main" id="{754ACBA3-5F17-41D0-9B0C-8A430FF7595E}"/>
              </a:ext>
            </a:extLst>
          </p:cNvPr>
          <p:cNvPicPr>
            <a:picLocks noGrp="1" noChangeAspect="1"/>
          </p:cNvPicPr>
          <p:nvPr>
            <p:ph idx="1"/>
          </p:nvPr>
        </p:nvPicPr>
        <p:blipFill>
          <a:blip r:embed="rId2"/>
          <a:stretch>
            <a:fillRect/>
          </a:stretch>
        </p:blipFill>
        <p:spPr>
          <a:xfrm>
            <a:off x="3458817" y="213969"/>
            <a:ext cx="6864625" cy="6430063"/>
          </a:xfrm>
        </p:spPr>
      </p:pic>
    </p:spTree>
    <p:extLst>
      <p:ext uri="{BB962C8B-B14F-4D97-AF65-F5344CB8AC3E}">
        <p14:creationId xmlns:p14="http://schemas.microsoft.com/office/powerpoint/2010/main" val="3469226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76300" y="4733725"/>
            <a:ext cx="10439400" cy="1175444"/>
          </a:xfrm>
        </p:spPr>
        <p:txBody>
          <a:bodyPr/>
          <a:lstStyle/>
          <a:p>
            <a:r>
              <a:rPr lang="en-US" dirty="0"/>
              <a:t>Levels of ADAS</a:t>
            </a:r>
          </a:p>
        </p:txBody>
      </p:sp>
      <p:pic>
        <p:nvPicPr>
          <p:cNvPr id="15" name="Picture Placeholder 14">
            <a:extLst>
              <a:ext uri="{FF2B5EF4-FFF2-40B4-BE49-F238E27FC236}">
                <a16:creationId xmlns:a16="http://schemas.microsoft.com/office/drawing/2014/main" id="{7E6A80D2-EFE0-44A8-B46D-D62C76F96047}"/>
              </a:ext>
            </a:extLst>
          </p:cNvPr>
          <p:cNvPicPr>
            <a:picLocks noGrp="1" noChangeAspect="1"/>
          </p:cNvPicPr>
          <p:nvPr>
            <p:ph type="pic" sz="quarter" idx="13"/>
          </p:nvPr>
        </p:nvPicPr>
        <p:blipFill rotWithShape="1">
          <a:blip r:embed="rId2"/>
          <a:srcRect l="1722" t="3342" b="1701"/>
          <a:stretch/>
        </p:blipFill>
        <p:spPr>
          <a:xfrm>
            <a:off x="434939" y="214734"/>
            <a:ext cx="11322121" cy="4330762"/>
          </a:xfrm>
        </p:spPr>
      </p:pic>
    </p:spTree>
    <p:extLst>
      <p:ext uri="{BB962C8B-B14F-4D97-AF65-F5344CB8AC3E}">
        <p14:creationId xmlns:p14="http://schemas.microsoft.com/office/powerpoint/2010/main" val="2776444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480E17A-6C9C-4690-9962-889CCD702B08}"/>
              </a:ext>
            </a:extLst>
          </p:cNvPr>
          <p:cNvPicPr>
            <a:picLocks noGrp="1" noChangeAspect="1"/>
          </p:cNvPicPr>
          <p:nvPr>
            <p:ph type="pic" sz="quarter" idx="13"/>
          </p:nvPr>
        </p:nvPicPr>
        <p:blipFill rotWithShape="1">
          <a:blip r:embed="rId2"/>
          <a:srcRect t="1" b="-242"/>
          <a:stretch/>
        </p:blipFill>
        <p:spPr>
          <a:xfrm>
            <a:off x="921026" y="354495"/>
            <a:ext cx="10349947" cy="6149009"/>
          </a:xfrm>
        </p:spPr>
      </p:pic>
    </p:spTree>
    <p:extLst>
      <p:ext uri="{BB962C8B-B14F-4D97-AF65-F5344CB8AC3E}">
        <p14:creationId xmlns:p14="http://schemas.microsoft.com/office/powerpoint/2010/main" val="106820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lstStyle/>
          <a:p>
            <a:r>
              <a:rPr lang="en-US" dirty="0"/>
              <a:t>History of ADAS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597468" y="1563757"/>
            <a:ext cx="3245661" cy="4492486"/>
          </a:xfrm>
        </p:spPr>
        <p:txBody>
          <a:bodyPr/>
          <a:lstStyle/>
          <a:p>
            <a:pPr marL="0" indent="0">
              <a:buNone/>
            </a:pPr>
            <a:r>
              <a:rPr lang="en-IN" b="1" dirty="0"/>
              <a:t>         1950s - Cruise Control</a:t>
            </a:r>
          </a:p>
          <a:p>
            <a:pPr marL="0" indent="0">
              <a:buNone/>
            </a:pPr>
            <a:r>
              <a:rPr lang="en-IN" b="1" dirty="0"/>
              <a:t>	     </a:t>
            </a:r>
          </a:p>
          <a:p>
            <a:pPr marL="0" indent="0">
              <a:buNone/>
            </a:pPr>
            <a:r>
              <a:rPr lang="en-US" b="1" dirty="0"/>
              <a:t>1970s - Anti-lock Braking Systems 	(ABS)</a:t>
            </a:r>
          </a:p>
          <a:p>
            <a:pPr marL="0" indent="0">
              <a:buNone/>
            </a:pPr>
            <a:endParaRPr lang="en-US" b="1" dirty="0"/>
          </a:p>
          <a:p>
            <a:pPr marL="0" indent="0">
              <a:buNone/>
            </a:pPr>
            <a:r>
              <a:rPr lang="en-IN" b="1" dirty="0"/>
              <a:t>            1980s – Airbags</a:t>
            </a:r>
          </a:p>
          <a:p>
            <a:pPr marL="0" indent="0">
              <a:buNone/>
            </a:pPr>
            <a:endParaRPr lang="en-IN" b="1" dirty="0"/>
          </a:p>
          <a:p>
            <a:pPr marL="0" indent="0">
              <a:buNone/>
            </a:pPr>
            <a:r>
              <a:rPr lang="en-US" b="1" dirty="0"/>
              <a:t>1990s - Traction Control Systems  	      (TCS)</a:t>
            </a:r>
          </a:p>
          <a:p>
            <a:pPr marL="0" indent="0">
              <a:buNone/>
            </a:pPr>
            <a:endParaRPr lang="en-US" b="1" dirty="0"/>
          </a:p>
          <a:p>
            <a:pPr marL="0" indent="0">
              <a:buNone/>
            </a:pPr>
            <a:r>
              <a:rPr lang="en-US" b="1" dirty="0"/>
              <a:t>Late 1990s - Electronic Stability Control (ESC)</a:t>
            </a:r>
            <a:endParaRPr lang="en-US"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455043" y="1563757"/>
            <a:ext cx="3250388" cy="4492486"/>
          </a:xfrm>
        </p:spPr>
        <p:txBody>
          <a:bodyPr/>
          <a:lstStyle/>
          <a:p>
            <a:pPr marL="0" indent="0">
              <a:buNone/>
            </a:pPr>
            <a:r>
              <a:rPr lang="en-US" dirty="0"/>
              <a:t>    </a:t>
            </a:r>
            <a:r>
              <a:rPr lang="en-IN" b="1" dirty="0"/>
              <a:t>2000s - Parking Assistance,            Adaptive Cruise Control (ACC)</a:t>
            </a:r>
          </a:p>
          <a:p>
            <a:pPr marL="0" indent="0">
              <a:buNone/>
            </a:pPr>
            <a:endParaRPr lang="en-IN" b="1" dirty="0"/>
          </a:p>
          <a:p>
            <a:pPr marL="0" indent="0">
              <a:buNone/>
            </a:pPr>
            <a:r>
              <a:rPr lang="en-US" b="1" dirty="0"/>
              <a:t>2010s - Lane Departure Warning (LDW), Lane Keeping Assist (LKA), Collision Avoidance, Automatic Emergency Braking (AEB) and Advanced Driver Assistance Systems (ADAS)</a:t>
            </a:r>
          </a:p>
          <a:p>
            <a:pPr marL="0" indent="0">
              <a:buNone/>
            </a:pPr>
            <a:endParaRPr lang="en-US" b="1" dirty="0"/>
          </a:p>
          <a:p>
            <a:pPr marL="0" indent="0">
              <a:buNone/>
            </a:pPr>
            <a:r>
              <a:rPr lang="en-IN" b="1" dirty="0"/>
              <a:t>2020s - Continued Advancements</a:t>
            </a:r>
          </a:p>
          <a:p>
            <a:pPr marL="0" indent="0">
              <a:buNone/>
            </a:pPr>
            <a:endParaRPr lang="en-IN" b="1" dirty="0"/>
          </a:p>
          <a:p>
            <a:pPr marL="0" indent="0">
              <a:buNone/>
            </a:pPr>
            <a:r>
              <a:rPr lang="en-IN" b="1" dirty="0"/>
              <a:t>Future - Towards Autonomous Driving</a:t>
            </a:r>
            <a:endParaRPr lang="en-US" b="1" dirty="0"/>
          </a:p>
        </p:txBody>
      </p:sp>
      <p:pic>
        <p:nvPicPr>
          <p:cNvPr id="9" name="Picture Placeholder 8">
            <a:extLst>
              <a:ext uri="{FF2B5EF4-FFF2-40B4-BE49-F238E27FC236}">
                <a16:creationId xmlns:a16="http://schemas.microsoft.com/office/drawing/2014/main" id="{2B842377-F177-4507-BC32-0BAB5669ACC0}"/>
              </a:ext>
            </a:extLst>
          </p:cNvPr>
          <p:cNvPicPr>
            <a:picLocks noGrp="1" noChangeAspect="1"/>
          </p:cNvPicPr>
          <p:nvPr>
            <p:ph type="pic" sz="quarter" idx="13"/>
          </p:nvPr>
        </p:nvPicPr>
        <p:blipFill>
          <a:blip r:embed="rId2"/>
          <a:srcRect l="22433" r="22433"/>
          <a:stretch>
            <a:fillRect/>
          </a:stretch>
        </p:blipFill>
        <p:spPr/>
      </p:pic>
      <p:cxnSp>
        <p:nvCxnSpPr>
          <p:cNvPr id="15" name="Straight Arrow Connector 14">
            <a:extLst>
              <a:ext uri="{FF2B5EF4-FFF2-40B4-BE49-F238E27FC236}">
                <a16:creationId xmlns:a16="http://schemas.microsoft.com/office/drawing/2014/main" id="{0A5DE2EF-EEA6-4BE7-83F8-056AC73B2996}"/>
              </a:ext>
            </a:extLst>
          </p:cNvPr>
          <p:cNvCxnSpPr>
            <a:cxnSpLocks/>
          </p:cNvCxnSpPr>
          <p:nvPr/>
        </p:nvCxnSpPr>
        <p:spPr>
          <a:xfrm>
            <a:off x="2160106" y="1881808"/>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4DC178-AE3F-4D3C-BEF3-7E0B8984A8DB}"/>
              </a:ext>
            </a:extLst>
          </p:cNvPr>
          <p:cNvCxnSpPr>
            <a:cxnSpLocks/>
          </p:cNvCxnSpPr>
          <p:nvPr/>
        </p:nvCxnSpPr>
        <p:spPr>
          <a:xfrm>
            <a:off x="2160105" y="2816088"/>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C7DF97-6C87-4D17-85F4-ECB08A80CCC5}"/>
              </a:ext>
            </a:extLst>
          </p:cNvPr>
          <p:cNvCxnSpPr>
            <a:cxnSpLocks/>
          </p:cNvCxnSpPr>
          <p:nvPr/>
        </p:nvCxnSpPr>
        <p:spPr>
          <a:xfrm>
            <a:off x="2140228" y="3631097"/>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D44A67-B796-48B1-8D95-C1CBAD1D6766}"/>
              </a:ext>
            </a:extLst>
          </p:cNvPr>
          <p:cNvCxnSpPr>
            <a:cxnSpLocks/>
          </p:cNvCxnSpPr>
          <p:nvPr/>
        </p:nvCxnSpPr>
        <p:spPr>
          <a:xfrm>
            <a:off x="2140228" y="4618383"/>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CC1AE23-3411-48A2-BB15-A7F06EECE98A}"/>
              </a:ext>
            </a:extLst>
          </p:cNvPr>
          <p:cNvCxnSpPr>
            <a:cxnSpLocks/>
          </p:cNvCxnSpPr>
          <p:nvPr/>
        </p:nvCxnSpPr>
        <p:spPr>
          <a:xfrm>
            <a:off x="2140228" y="5433391"/>
            <a:ext cx="0" cy="503582"/>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7698A8-26B8-452B-804D-F4BD29342E54}"/>
              </a:ext>
            </a:extLst>
          </p:cNvPr>
          <p:cNvCxnSpPr>
            <a:cxnSpLocks/>
          </p:cNvCxnSpPr>
          <p:nvPr/>
        </p:nvCxnSpPr>
        <p:spPr>
          <a:xfrm>
            <a:off x="9919254" y="2113721"/>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80ED13-0F2A-491D-899A-CFE44FD1316A}"/>
              </a:ext>
            </a:extLst>
          </p:cNvPr>
          <p:cNvCxnSpPr>
            <a:cxnSpLocks/>
          </p:cNvCxnSpPr>
          <p:nvPr/>
        </p:nvCxnSpPr>
        <p:spPr>
          <a:xfrm>
            <a:off x="9919254" y="4094923"/>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A36784-FA32-40BA-8E91-6805A8A0D212}"/>
              </a:ext>
            </a:extLst>
          </p:cNvPr>
          <p:cNvCxnSpPr>
            <a:cxnSpLocks/>
          </p:cNvCxnSpPr>
          <p:nvPr/>
        </p:nvCxnSpPr>
        <p:spPr>
          <a:xfrm>
            <a:off x="9919254" y="4850296"/>
            <a:ext cx="0" cy="46382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3899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E8FF-294F-4E2E-A4D8-F0DBD93A378E}"/>
              </a:ext>
            </a:extLst>
          </p:cNvPr>
          <p:cNvSpPr>
            <a:spLocks noGrp="1"/>
          </p:cNvSpPr>
          <p:nvPr>
            <p:ph type="title"/>
          </p:nvPr>
        </p:nvSpPr>
        <p:spPr/>
        <p:txBody>
          <a:bodyPr/>
          <a:lstStyle/>
          <a:p>
            <a:r>
              <a:rPr lang="en-US" dirty="0"/>
              <a:t>Levels of ADAS Explanation</a:t>
            </a:r>
            <a:endParaRPr lang="en-IN" dirty="0"/>
          </a:p>
        </p:txBody>
      </p:sp>
      <p:pic>
        <p:nvPicPr>
          <p:cNvPr id="11" name="Picture Placeholder 10">
            <a:extLst>
              <a:ext uri="{FF2B5EF4-FFF2-40B4-BE49-F238E27FC236}">
                <a16:creationId xmlns:a16="http://schemas.microsoft.com/office/drawing/2014/main" id="{F739F82E-E644-4B97-B9A1-1216755C7E06}"/>
              </a:ext>
            </a:extLst>
          </p:cNvPr>
          <p:cNvPicPr>
            <a:picLocks noGrp="1" noChangeAspect="1"/>
          </p:cNvPicPr>
          <p:nvPr>
            <p:ph type="pic" sz="quarter" idx="13"/>
          </p:nvPr>
        </p:nvPicPr>
        <p:blipFill rotWithShape="1">
          <a:blip r:embed="rId2"/>
          <a:srcRect t="4444" r="4773" b="4444"/>
          <a:stretch/>
        </p:blipFill>
        <p:spPr>
          <a:xfrm>
            <a:off x="7421034" y="550656"/>
            <a:ext cx="1338653" cy="1162644"/>
          </a:xfrm>
        </p:spPr>
      </p:pic>
      <p:pic>
        <p:nvPicPr>
          <p:cNvPr id="13" name="Picture Placeholder 12">
            <a:extLst>
              <a:ext uri="{FF2B5EF4-FFF2-40B4-BE49-F238E27FC236}">
                <a16:creationId xmlns:a16="http://schemas.microsoft.com/office/drawing/2014/main" id="{D22FD1BB-A0D3-4BDC-AFAA-B4C7500E96DE}"/>
              </a:ext>
            </a:extLst>
          </p:cNvPr>
          <p:cNvPicPr>
            <a:picLocks noGrp="1" noChangeAspect="1"/>
          </p:cNvPicPr>
          <p:nvPr>
            <p:ph type="pic" sz="quarter" idx="14"/>
          </p:nvPr>
        </p:nvPicPr>
        <p:blipFill>
          <a:blip r:embed="rId3"/>
          <a:srcRect t="3924" b="3924"/>
          <a:stretch>
            <a:fillRect/>
          </a:stretch>
        </p:blipFill>
        <p:spPr>
          <a:xfrm>
            <a:off x="10133588" y="2847975"/>
            <a:ext cx="1406525" cy="1162050"/>
          </a:xfrm>
        </p:spPr>
      </p:pic>
      <p:pic>
        <p:nvPicPr>
          <p:cNvPr id="15" name="Picture Placeholder 14">
            <a:extLst>
              <a:ext uri="{FF2B5EF4-FFF2-40B4-BE49-F238E27FC236}">
                <a16:creationId xmlns:a16="http://schemas.microsoft.com/office/drawing/2014/main" id="{FDF12BC3-234E-4BCE-8845-715E099145FA}"/>
              </a:ext>
            </a:extLst>
          </p:cNvPr>
          <p:cNvPicPr>
            <a:picLocks noGrp="1" noChangeAspect="1"/>
          </p:cNvPicPr>
          <p:nvPr>
            <p:ph type="pic" sz="quarter" idx="15"/>
          </p:nvPr>
        </p:nvPicPr>
        <p:blipFill rotWithShape="1">
          <a:blip r:embed="rId4"/>
          <a:srcRect t="4483" r="10157" b="4483"/>
          <a:stretch/>
        </p:blipFill>
        <p:spPr>
          <a:xfrm>
            <a:off x="7496728" y="5144700"/>
            <a:ext cx="1262959" cy="1162644"/>
          </a:xfrm>
        </p:spPr>
      </p:pic>
      <p:sp>
        <p:nvSpPr>
          <p:cNvPr id="7" name="Text Placeholder 6">
            <a:extLst>
              <a:ext uri="{FF2B5EF4-FFF2-40B4-BE49-F238E27FC236}">
                <a16:creationId xmlns:a16="http://schemas.microsoft.com/office/drawing/2014/main" id="{33EA4B1F-BECB-4825-9531-DA289C3C9A29}"/>
              </a:ext>
            </a:extLst>
          </p:cNvPr>
          <p:cNvSpPr>
            <a:spLocks noGrp="1"/>
          </p:cNvSpPr>
          <p:nvPr>
            <p:ph type="body" sz="quarter" idx="18"/>
          </p:nvPr>
        </p:nvSpPr>
        <p:spPr>
          <a:xfrm>
            <a:off x="9668059" y="204878"/>
            <a:ext cx="2336800" cy="1854200"/>
          </a:xfrm>
        </p:spPr>
        <p:txBody>
          <a:bodyPr/>
          <a:lstStyle/>
          <a:p>
            <a:pPr algn="just"/>
            <a:r>
              <a:rPr lang="en-US" sz="1600" dirty="0">
                <a:solidFill>
                  <a:schemeClr val="tx1"/>
                </a:solidFill>
              </a:rPr>
              <a:t>Most vehicles on the road today are Level 0: manually controlled. The human provides the "dynamic driving task" although there may be systems in place to help the driver. </a:t>
            </a:r>
            <a:endParaRPr lang="en-IN" sz="1600" dirty="0">
              <a:solidFill>
                <a:schemeClr val="tx1"/>
              </a:solidFill>
            </a:endParaRPr>
          </a:p>
        </p:txBody>
      </p:sp>
      <p:sp>
        <p:nvSpPr>
          <p:cNvPr id="8" name="Text Placeholder 7">
            <a:extLst>
              <a:ext uri="{FF2B5EF4-FFF2-40B4-BE49-F238E27FC236}">
                <a16:creationId xmlns:a16="http://schemas.microsoft.com/office/drawing/2014/main" id="{31A33CF3-2D53-4888-8A13-9652787ED183}"/>
              </a:ext>
            </a:extLst>
          </p:cNvPr>
          <p:cNvSpPr>
            <a:spLocks noGrp="1"/>
          </p:cNvSpPr>
          <p:nvPr>
            <p:ph type="body" sz="quarter" idx="19"/>
          </p:nvPr>
        </p:nvSpPr>
        <p:spPr>
          <a:xfrm>
            <a:off x="6935603" y="2438400"/>
            <a:ext cx="2336800" cy="1917700"/>
          </a:xfrm>
        </p:spPr>
        <p:txBody>
          <a:bodyPr/>
          <a:lstStyle/>
          <a:p>
            <a:pPr algn="just"/>
            <a:r>
              <a:rPr lang="en-US" sz="1600" dirty="0">
                <a:solidFill>
                  <a:schemeClr val="tx1"/>
                </a:solidFill>
              </a:rPr>
              <a:t>The vehicle features a single automated system for driver assistance, such as Adaptive cruise control, where the vehicle can be kept at a safe distance behind the next car, qualifies as Level 1</a:t>
            </a:r>
            <a:endParaRPr lang="en-IN" sz="1600" dirty="0">
              <a:solidFill>
                <a:schemeClr val="tx1"/>
              </a:solidFill>
            </a:endParaRPr>
          </a:p>
        </p:txBody>
      </p:sp>
      <p:sp>
        <p:nvSpPr>
          <p:cNvPr id="9" name="Text Placeholder 8">
            <a:extLst>
              <a:ext uri="{FF2B5EF4-FFF2-40B4-BE49-F238E27FC236}">
                <a16:creationId xmlns:a16="http://schemas.microsoft.com/office/drawing/2014/main" id="{FE96C737-64BD-4BAB-854C-5650CC774A5F}"/>
              </a:ext>
            </a:extLst>
          </p:cNvPr>
          <p:cNvSpPr>
            <a:spLocks noGrp="1"/>
          </p:cNvSpPr>
          <p:nvPr>
            <p:ph type="body" sz="quarter" idx="20"/>
          </p:nvPr>
        </p:nvSpPr>
        <p:spPr>
          <a:xfrm>
            <a:off x="9668059" y="4798922"/>
            <a:ext cx="2336800" cy="2059078"/>
          </a:xfrm>
        </p:spPr>
        <p:txBody>
          <a:bodyPr/>
          <a:lstStyle/>
          <a:p>
            <a:pPr algn="just"/>
            <a:r>
              <a:rPr lang="en-US" sz="1600" dirty="0">
                <a:solidFill>
                  <a:schemeClr val="tx1"/>
                </a:solidFill>
              </a:rPr>
              <a:t>The vehicle can control both steering and accelerating/decelerating. Here the automation falls short of self-driving because a human sits in the driver’s seat and can take control of the car at any time.</a:t>
            </a:r>
          </a:p>
        </p:txBody>
      </p:sp>
      <p:pic>
        <p:nvPicPr>
          <p:cNvPr id="25" name="Picture Placeholder 24">
            <a:extLst>
              <a:ext uri="{FF2B5EF4-FFF2-40B4-BE49-F238E27FC236}">
                <a16:creationId xmlns:a16="http://schemas.microsoft.com/office/drawing/2014/main" id="{C2EE379A-D2B0-492B-A442-45322E3CAD2D}"/>
              </a:ext>
            </a:extLst>
          </p:cNvPr>
          <p:cNvPicPr>
            <a:picLocks noGrp="1" noChangeAspect="1"/>
          </p:cNvPicPr>
          <p:nvPr>
            <p:ph type="pic" sz="quarter" idx="16"/>
          </p:nvPr>
        </p:nvPicPr>
        <p:blipFill rotWithShape="1">
          <a:blip r:embed="rId5"/>
          <a:srcRect l="6052" r="13440"/>
          <a:stretch/>
        </p:blipFill>
        <p:spPr>
          <a:xfrm>
            <a:off x="371475" y="1019175"/>
            <a:ext cx="6141187" cy="5624512"/>
          </a:xfrm>
        </p:spPr>
      </p:pic>
    </p:spTree>
    <p:extLst>
      <p:ext uri="{BB962C8B-B14F-4D97-AF65-F5344CB8AC3E}">
        <p14:creationId xmlns:p14="http://schemas.microsoft.com/office/powerpoint/2010/main" val="40004451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E8FF-294F-4E2E-A4D8-F0DBD93A378E}"/>
              </a:ext>
            </a:extLst>
          </p:cNvPr>
          <p:cNvSpPr>
            <a:spLocks noGrp="1"/>
          </p:cNvSpPr>
          <p:nvPr>
            <p:ph type="title"/>
          </p:nvPr>
        </p:nvSpPr>
        <p:spPr/>
        <p:txBody>
          <a:bodyPr/>
          <a:lstStyle/>
          <a:p>
            <a:r>
              <a:rPr lang="en-US" dirty="0"/>
              <a:t>Levels of ADAS Explanation</a:t>
            </a:r>
            <a:endParaRPr lang="en-IN" dirty="0"/>
          </a:p>
        </p:txBody>
      </p:sp>
      <p:sp>
        <p:nvSpPr>
          <p:cNvPr id="7" name="Text Placeholder 6">
            <a:extLst>
              <a:ext uri="{FF2B5EF4-FFF2-40B4-BE49-F238E27FC236}">
                <a16:creationId xmlns:a16="http://schemas.microsoft.com/office/drawing/2014/main" id="{33EA4B1F-BECB-4825-9531-DA289C3C9A29}"/>
              </a:ext>
            </a:extLst>
          </p:cNvPr>
          <p:cNvSpPr>
            <a:spLocks noGrp="1"/>
          </p:cNvSpPr>
          <p:nvPr>
            <p:ph type="body" sz="quarter" idx="18"/>
          </p:nvPr>
        </p:nvSpPr>
        <p:spPr>
          <a:xfrm>
            <a:off x="9668059" y="204878"/>
            <a:ext cx="2336800" cy="1854200"/>
          </a:xfrm>
        </p:spPr>
        <p:txBody>
          <a:bodyPr/>
          <a:lstStyle/>
          <a:p>
            <a:pPr algn="just"/>
            <a:r>
              <a:rPr lang="en-US" sz="1600" dirty="0">
                <a:solidFill>
                  <a:schemeClr val="tx1"/>
                </a:solidFill>
              </a:rPr>
              <a:t>Level 3 vehicles have “environmental detection” capabilities and can make informed decisions for themselves, such as accelerating past a slow-moving vehicle. But they still require human override. </a:t>
            </a:r>
            <a:endParaRPr lang="en-IN" sz="1600" dirty="0">
              <a:solidFill>
                <a:schemeClr val="tx1"/>
              </a:solidFill>
            </a:endParaRPr>
          </a:p>
        </p:txBody>
      </p:sp>
      <p:sp>
        <p:nvSpPr>
          <p:cNvPr id="8" name="Text Placeholder 7">
            <a:extLst>
              <a:ext uri="{FF2B5EF4-FFF2-40B4-BE49-F238E27FC236}">
                <a16:creationId xmlns:a16="http://schemas.microsoft.com/office/drawing/2014/main" id="{31A33CF3-2D53-4888-8A13-9652787ED183}"/>
              </a:ext>
            </a:extLst>
          </p:cNvPr>
          <p:cNvSpPr>
            <a:spLocks noGrp="1"/>
          </p:cNvSpPr>
          <p:nvPr>
            <p:ph type="body" sz="quarter" idx="19"/>
          </p:nvPr>
        </p:nvSpPr>
        <p:spPr>
          <a:xfrm>
            <a:off x="6935603" y="2438400"/>
            <a:ext cx="2336800" cy="2146852"/>
          </a:xfrm>
        </p:spPr>
        <p:txBody>
          <a:bodyPr/>
          <a:lstStyle/>
          <a:p>
            <a:pPr algn="just"/>
            <a:r>
              <a:rPr lang="en-US" sz="1600" dirty="0">
                <a:solidFill>
                  <a:schemeClr val="tx1"/>
                </a:solidFill>
              </a:rPr>
              <a:t>Level 4 vehicles can intervene if things go wrong or there is a system failure. In this sense, these cars do not require human interaction </a:t>
            </a:r>
            <a:r>
              <a:rPr lang="en-US" sz="1600" i="1" dirty="0">
                <a:solidFill>
                  <a:schemeClr val="tx1"/>
                </a:solidFill>
              </a:rPr>
              <a:t>in most circumstances</a:t>
            </a:r>
            <a:r>
              <a:rPr lang="en-US" sz="1600" dirty="0">
                <a:solidFill>
                  <a:schemeClr val="tx1"/>
                </a:solidFill>
              </a:rPr>
              <a:t>. However, a human still has the option to manually override.</a:t>
            </a:r>
            <a:br>
              <a:rPr lang="en-US" sz="1600" dirty="0">
                <a:solidFill>
                  <a:schemeClr val="tx1"/>
                </a:solidFill>
              </a:rPr>
            </a:br>
            <a:endParaRPr lang="en-IN" sz="1600" dirty="0">
              <a:solidFill>
                <a:schemeClr val="tx1"/>
              </a:solidFill>
            </a:endParaRPr>
          </a:p>
        </p:txBody>
      </p:sp>
      <p:sp>
        <p:nvSpPr>
          <p:cNvPr id="9" name="Text Placeholder 8">
            <a:extLst>
              <a:ext uri="{FF2B5EF4-FFF2-40B4-BE49-F238E27FC236}">
                <a16:creationId xmlns:a16="http://schemas.microsoft.com/office/drawing/2014/main" id="{FE96C737-64BD-4BAB-854C-5650CC774A5F}"/>
              </a:ext>
            </a:extLst>
          </p:cNvPr>
          <p:cNvSpPr>
            <a:spLocks noGrp="1"/>
          </p:cNvSpPr>
          <p:nvPr>
            <p:ph type="body" sz="quarter" idx="20"/>
          </p:nvPr>
        </p:nvSpPr>
        <p:spPr>
          <a:xfrm>
            <a:off x="9668059" y="4798922"/>
            <a:ext cx="2336800" cy="2059078"/>
          </a:xfrm>
        </p:spPr>
        <p:txBody>
          <a:bodyPr/>
          <a:lstStyle/>
          <a:p>
            <a:pPr algn="just"/>
            <a:r>
              <a:rPr lang="en-US" sz="1600" dirty="0">
                <a:solidFill>
                  <a:schemeClr val="tx1"/>
                </a:solidFill>
              </a:rPr>
              <a:t>Level 5 vehicles do not require human attention―the “dynamic driving task” is eliminated. Level 5 cars won’t even have steering wheels or acceleration/braking pedals. </a:t>
            </a:r>
          </a:p>
        </p:txBody>
      </p:sp>
      <p:pic>
        <p:nvPicPr>
          <p:cNvPr id="6" name="Picture Placeholder 5">
            <a:extLst>
              <a:ext uri="{FF2B5EF4-FFF2-40B4-BE49-F238E27FC236}">
                <a16:creationId xmlns:a16="http://schemas.microsoft.com/office/drawing/2014/main" id="{C19240D2-75C4-4ECC-B6FE-2102B6CF1815}"/>
              </a:ext>
            </a:extLst>
          </p:cNvPr>
          <p:cNvPicPr>
            <a:picLocks noGrp="1" noChangeAspect="1"/>
          </p:cNvPicPr>
          <p:nvPr>
            <p:ph type="pic" sz="quarter" idx="13"/>
          </p:nvPr>
        </p:nvPicPr>
        <p:blipFill rotWithShape="1">
          <a:blip r:embed="rId2"/>
          <a:srcRect t="3970" r="6386" b="3970"/>
          <a:stretch/>
        </p:blipFill>
        <p:spPr>
          <a:xfrm>
            <a:off x="7496728" y="550656"/>
            <a:ext cx="1315968" cy="1162644"/>
          </a:xfrm>
        </p:spPr>
      </p:pic>
      <p:pic>
        <p:nvPicPr>
          <p:cNvPr id="16" name="Picture Placeholder 15">
            <a:extLst>
              <a:ext uri="{FF2B5EF4-FFF2-40B4-BE49-F238E27FC236}">
                <a16:creationId xmlns:a16="http://schemas.microsoft.com/office/drawing/2014/main" id="{A27C13EC-2AA6-49DD-B471-99B6597849D6}"/>
              </a:ext>
            </a:extLst>
          </p:cNvPr>
          <p:cNvPicPr>
            <a:picLocks noGrp="1" noChangeAspect="1"/>
          </p:cNvPicPr>
          <p:nvPr>
            <p:ph type="pic" sz="quarter" idx="14"/>
          </p:nvPr>
        </p:nvPicPr>
        <p:blipFill>
          <a:blip r:embed="rId3"/>
          <a:srcRect t="7140" b="7140"/>
          <a:stretch>
            <a:fillRect/>
          </a:stretch>
        </p:blipFill>
        <p:spPr>
          <a:xfrm>
            <a:off x="10133588" y="2758239"/>
            <a:ext cx="1405742" cy="1162644"/>
          </a:xfrm>
        </p:spPr>
      </p:pic>
      <p:pic>
        <p:nvPicPr>
          <p:cNvPr id="20" name="Picture Placeholder 19">
            <a:extLst>
              <a:ext uri="{FF2B5EF4-FFF2-40B4-BE49-F238E27FC236}">
                <a16:creationId xmlns:a16="http://schemas.microsoft.com/office/drawing/2014/main" id="{010DD133-5069-4A58-845E-9474B8FE5E24}"/>
              </a:ext>
            </a:extLst>
          </p:cNvPr>
          <p:cNvPicPr>
            <a:picLocks noGrp="1" noChangeAspect="1"/>
          </p:cNvPicPr>
          <p:nvPr>
            <p:ph type="pic" sz="quarter" idx="15"/>
          </p:nvPr>
        </p:nvPicPr>
        <p:blipFill>
          <a:blip r:embed="rId4"/>
          <a:srcRect t="7102" b="7102"/>
          <a:stretch>
            <a:fillRect/>
          </a:stretch>
        </p:blipFill>
        <p:spPr>
          <a:xfrm>
            <a:off x="7496728" y="5144700"/>
            <a:ext cx="1405742" cy="1162644"/>
          </a:xfrm>
        </p:spPr>
      </p:pic>
      <p:pic>
        <p:nvPicPr>
          <p:cNvPr id="24" name="Picture Placeholder 23">
            <a:extLst>
              <a:ext uri="{FF2B5EF4-FFF2-40B4-BE49-F238E27FC236}">
                <a16:creationId xmlns:a16="http://schemas.microsoft.com/office/drawing/2014/main" id="{91EB502B-EFB8-4B1E-BB1F-78014E09CE12}"/>
              </a:ext>
            </a:extLst>
          </p:cNvPr>
          <p:cNvPicPr>
            <a:picLocks noGrp="1" noChangeAspect="1"/>
          </p:cNvPicPr>
          <p:nvPr>
            <p:ph type="pic" sz="quarter" idx="16"/>
          </p:nvPr>
        </p:nvPicPr>
        <p:blipFill>
          <a:blip r:embed="rId5"/>
          <a:srcRect l="19152" r="19152"/>
          <a:stretch>
            <a:fillRect/>
          </a:stretch>
        </p:blipFill>
        <p:spPr>
          <a:xfrm>
            <a:off x="371475" y="1233488"/>
            <a:ext cx="6168473" cy="5364161"/>
          </a:xfrm>
        </p:spPr>
      </p:pic>
    </p:spTree>
    <p:extLst>
      <p:ext uri="{BB962C8B-B14F-4D97-AF65-F5344CB8AC3E}">
        <p14:creationId xmlns:p14="http://schemas.microsoft.com/office/powerpoint/2010/main" val="354042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8E5BC1-257F-4CA0-A14D-8A76F6198211}"/>
              </a:ext>
            </a:extLst>
          </p:cNvPr>
          <p:cNvSpPr>
            <a:spLocks noGrp="1"/>
          </p:cNvSpPr>
          <p:nvPr>
            <p:ph type="title"/>
          </p:nvPr>
        </p:nvSpPr>
        <p:spPr>
          <a:xfrm>
            <a:off x="335756" y="158511"/>
            <a:ext cx="11520488" cy="938334"/>
          </a:xfrm>
        </p:spPr>
        <p:txBody>
          <a:bodyPr/>
          <a:lstStyle/>
          <a:p>
            <a:r>
              <a:rPr lang="en-US" dirty="0"/>
              <a:t>Challenges and Concerns</a:t>
            </a:r>
          </a:p>
        </p:txBody>
      </p:sp>
      <p:sp>
        <p:nvSpPr>
          <p:cNvPr id="14" name="Text Placeholder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a:lstStyle/>
          <a:p>
            <a:r>
              <a:rPr lang="en-IN" dirty="0"/>
              <a:t>Safety and Reliability</a:t>
            </a:r>
            <a:endParaRPr lang="en-US" dirty="0"/>
          </a:p>
        </p:txBody>
      </p:sp>
      <p:sp>
        <p:nvSpPr>
          <p:cNvPr id="18" name="Text Placeholder 17">
            <a:extLst>
              <a:ext uri="{FF2B5EF4-FFF2-40B4-BE49-F238E27FC236}">
                <a16:creationId xmlns:a16="http://schemas.microsoft.com/office/drawing/2014/main" id="{6EBA6953-980C-4C61-AFA3-018201F6E289}"/>
              </a:ext>
            </a:extLst>
          </p:cNvPr>
          <p:cNvSpPr>
            <a:spLocks noGrp="1"/>
          </p:cNvSpPr>
          <p:nvPr>
            <p:ph type="body" sz="quarter" idx="24"/>
          </p:nvPr>
        </p:nvSpPr>
        <p:spPr>
          <a:xfrm>
            <a:off x="371474" y="4969563"/>
            <a:ext cx="2686613" cy="1729926"/>
          </a:xfrm>
        </p:spPr>
        <p:txBody>
          <a:bodyPr/>
          <a:lstStyle/>
          <a:p>
            <a:pPr algn="just"/>
            <a:r>
              <a:rPr lang="en-US" dirty="0"/>
              <a:t>Any system failures or malfunctions can potentially lead to accidents and endanger lives.</a:t>
            </a:r>
          </a:p>
        </p:txBody>
      </p:sp>
      <p:sp>
        <p:nvSpPr>
          <p:cNvPr id="19" name="Text Placeholder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a:lstStyle/>
          <a:p>
            <a:r>
              <a:rPr lang="en-IN" dirty="0"/>
              <a:t>Legal and Ethical Issues</a:t>
            </a:r>
            <a:endParaRPr lang="en-US" dirty="0"/>
          </a:p>
        </p:txBody>
      </p:sp>
      <p:sp>
        <p:nvSpPr>
          <p:cNvPr id="20" name="Text Placeholder 19">
            <a:extLst>
              <a:ext uri="{FF2B5EF4-FFF2-40B4-BE49-F238E27FC236}">
                <a16:creationId xmlns:a16="http://schemas.microsoft.com/office/drawing/2014/main" id="{7E61202C-1274-459A-A89D-C23AE8A261C7}"/>
              </a:ext>
            </a:extLst>
          </p:cNvPr>
          <p:cNvSpPr>
            <a:spLocks noGrp="1"/>
          </p:cNvSpPr>
          <p:nvPr>
            <p:ph type="body" sz="quarter" idx="26"/>
          </p:nvPr>
        </p:nvSpPr>
        <p:spPr>
          <a:xfrm>
            <a:off x="3316098" y="4969563"/>
            <a:ext cx="2686613" cy="1382401"/>
          </a:xfrm>
        </p:spPr>
        <p:txBody>
          <a:bodyPr/>
          <a:lstStyle/>
          <a:p>
            <a:pPr algn="just"/>
            <a:r>
              <a:rPr lang="en-US" dirty="0"/>
              <a:t>Determining who is responsible in the event of an accident involving ADAS technology can be complex.</a:t>
            </a:r>
          </a:p>
        </p:txBody>
      </p:sp>
      <p:sp>
        <p:nvSpPr>
          <p:cNvPr id="21" name="Text Placeholder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a:lstStyle/>
          <a:p>
            <a:r>
              <a:rPr lang="en-IN" dirty="0"/>
              <a:t>Cybersecurity</a:t>
            </a:r>
          </a:p>
        </p:txBody>
      </p:sp>
      <p:sp>
        <p:nvSpPr>
          <p:cNvPr id="22" name="Text Placeholder 21">
            <a:extLst>
              <a:ext uri="{FF2B5EF4-FFF2-40B4-BE49-F238E27FC236}">
                <a16:creationId xmlns:a16="http://schemas.microsoft.com/office/drawing/2014/main" id="{6E82B8CE-8692-4360-9A23-C2348C7B858B}"/>
              </a:ext>
            </a:extLst>
          </p:cNvPr>
          <p:cNvSpPr>
            <a:spLocks noGrp="1"/>
          </p:cNvSpPr>
          <p:nvPr>
            <p:ph type="body" sz="quarter" idx="28"/>
          </p:nvPr>
        </p:nvSpPr>
        <p:spPr>
          <a:xfrm>
            <a:off x="6260723" y="4835442"/>
            <a:ext cx="2686613" cy="1729926"/>
          </a:xfrm>
        </p:spPr>
        <p:txBody>
          <a:bodyPr/>
          <a:lstStyle/>
          <a:p>
            <a:pPr algn="just"/>
            <a:r>
              <a:rPr lang="en-US" dirty="0"/>
              <a:t>Unauthorized access to ADAS systems can lead to malicious control of vehicles, posing a severe safety threat.</a:t>
            </a:r>
          </a:p>
          <a:p>
            <a:pPr algn="just"/>
            <a:r>
              <a:rPr lang="en-US" dirty="0"/>
              <a:t>Protecting the privacy of driver and vehicle data is essential.</a:t>
            </a:r>
          </a:p>
        </p:txBody>
      </p:sp>
      <p:sp>
        <p:nvSpPr>
          <p:cNvPr id="23" name="Text Placeholder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a:lstStyle/>
          <a:p>
            <a:r>
              <a:rPr lang="en-IN" dirty="0"/>
              <a:t>Cost and Accessibility</a:t>
            </a:r>
            <a:endParaRPr lang="en-US" dirty="0"/>
          </a:p>
        </p:txBody>
      </p:sp>
      <p:sp>
        <p:nvSpPr>
          <p:cNvPr id="24" name="Text Placeholder 23">
            <a:extLst>
              <a:ext uri="{FF2B5EF4-FFF2-40B4-BE49-F238E27FC236}">
                <a16:creationId xmlns:a16="http://schemas.microsoft.com/office/drawing/2014/main" id="{A7CB8132-D875-4ED5-9967-5C58F21B10E3}"/>
              </a:ext>
            </a:extLst>
          </p:cNvPr>
          <p:cNvSpPr>
            <a:spLocks noGrp="1"/>
          </p:cNvSpPr>
          <p:nvPr>
            <p:ph type="body" sz="quarter" idx="30"/>
          </p:nvPr>
        </p:nvSpPr>
        <p:spPr>
          <a:xfrm>
            <a:off x="9205347" y="4835442"/>
            <a:ext cx="2686613" cy="1605115"/>
          </a:xfrm>
        </p:spPr>
        <p:txBody>
          <a:bodyPr/>
          <a:lstStyle/>
          <a:p>
            <a:pPr algn="just"/>
            <a:r>
              <a:rPr lang="en-US" dirty="0"/>
              <a:t>The high cost of ADAS technology can limit its accessibility to all drivers, particularly in older vehicles or for those on a tight budget. Key points include Initial cost, maintenance cost etc.</a:t>
            </a:r>
          </a:p>
        </p:txBody>
      </p:sp>
      <p:pic>
        <p:nvPicPr>
          <p:cNvPr id="13" name="Picture Placeholder 12">
            <a:extLst>
              <a:ext uri="{FF2B5EF4-FFF2-40B4-BE49-F238E27FC236}">
                <a16:creationId xmlns:a16="http://schemas.microsoft.com/office/drawing/2014/main" id="{2CC0192C-62BE-4311-AE83-D9BB36FF250A}"/>
              </a:ext>
            </a:extLst>
          </p:cNvPr>
          <p:cNvPicPr>
            <a:picLocks noGrp="1" noChangeAspect="1"/>
          </p:cNvPicPr>
          <p:nvPr>
            <p:ph type="pic" sz="quarter" idx="13"/>
          </p:nvPr>
        </p:nvPicPr>
        <p:blipFill rotWithShape="1">
          <a:blip r:embed="rId2"/>
          <a:srcRect l="3162" t="1833" r="6040"/>
          <a:stretch/>
        </p:blipFill>
        <p:spPr>
          <a:xfrm>
            <a:off x="467420" y="1759035"/>
            <a:ext cx="2494721" cy="2228816"/>
          </a:xfrm>
        </p:spPr>
      </p:pic>
      <p:pic>
        <p:nvPicPr>
          <p:cNvPr id="16" name="Picture Placeholder 15">
            <a:extLst>
              <a:ext uri="{FF2B5EF4-FFF2-40B4-BE49-F238E27FC236}">
                <a16:creationId xmlns:a16="http://schemas.microsoft.com/office/drawing/2014/main" id="{634BD88B-D440-42C1-BC0A-E53EB69A6261}"/>
              </a:ext>
            </a:extLst>
          </p:cNvPr>
          <p:cNvPicPr>
            <a:picLocks noGrp="1" noChangeAspect="1"/>
          </p:cNvPicPr>
          <p:nvPr>
            <p:ph type="pic" sz="quarter" idx="21"/>
          </p:nvPr>
        </p:nvPicPr>
        <p:blipFill rotWithShape="1">
          <a:blip r:embed="rId3"/>
          <a:srcRect l="17571" t="52053" r="24356" b="5800"/>
          <a:stretch/>
        </p:blipFill>
        <p:spPr>
          <a:xfrm>
            <a:off x="3412045" y="1759034"/>
            <a:ext cx="2494720" cy="2226366"/>
          </a:xfrm>
        </p:spPr>
      </p:pic>
      <p:pic>
        <p:nvPicPr>
          <p:cNvPr id="28" name="Picture Placeholder 27">
            <a:extLst>
              <a:ext uri="{FF2B5EF4-FFF2-40B4-BE49-F238E27FC236}">
                <a16:creationId xmlns:a16="http://schemas.microsoft.com/office/drawing/2014/main" id="{7E6F9EBB-5B3B-42E1-8FA8-981D46993498}"/>
              </a:ext>
            </a:extLst>
          </p:cNvPr>
          <p:cNvPicPr>
            <a:picLocks noGrp="1" noChangeAspect="1"/>
          </p:cNvPicPr>
          <p:nvPr>
            <p:ph type="pic" sz="quarter" idx="22"/>
          </p:nvPr>
        </p:nvPicPr>
        <p:blipFill rotWithShape="1">
          <a:blip r:embed="rId4"/>
          <a:srcRect l="46597" t="110" r="8159" b="-110"/>
          <a:stretch/>
        </p:blipFill>
        <p:spPr>
          <a:xfrm>
            <a:off x="6356669" y="1761485"/>
            <a:ext cx="2494721" cy="2226366"/>
          </a:xfrm>
        </p:spPr>
      </p:pic>
      <p:pic>
        <p:nvPicPr>
          <p:cNvPr id="31" name="Picture Placeholder 30">
            <a:extLst>
              <a:ext uri="{FF2B5EF4-FFF2-40B4-BE49-F238E27FC236}">
                <a16:creationId xmlns:a16="http://schemas.microsoft.com/office/drawing/2014/main" id="{7D35CCD3-F11D-4A67-A9CE-C944C8E99379}"/>
              </a:ext>
            </a:extLst>
          </p:cNvPr>
          <p:cNvPicPr>
            <a:picLocks noGrp="1" noChangeAspect="1"/>
          </p:cNvPicPr>
          <p:nvPr>
            <p:ph type="pic" sz="quarter" idx="23"/>
          </p:nvPr>
        </p:nvPicPr>
        <p:blipFill rotWithShape="1">
          <a:blip r:embed="rId5"/>
          <a:srcRect l="46769" r="417"/>
          <a:stretch/>
        </p:blipFill>
        <p:spPr>
          <a:xfrm>
            <a:off x="9301294" y="1759034"/>
            <a:ext cx="2494720" cy="2226366"/>
          </a:xfrm>
        </p:spPr>
      </p:pic>
    </p:spTree>
    <p:extLst>
      <p:ext uri="{BB962C8B-B14F-4D97-AF65-F5344CB8AC3E}">
        <p14:creationId xmlns:p14="http://schemas.microsoft.com/office/powerpoint/2010/main" val="2971040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p:txBody>
          <a:bodyPr/>
          <a:lstStyle/>
          <a:p>
            <a:r>
              <a:rPr lang="en-US" dirty="0"/>
              <a:t>Key players</a:t>
            </a:r>
          </a:p>
        </p:txBody>
      </p:sp>
      <p:pic>
        <p:nvPicPr>
          <p:cNvPr id="17" name="Picture Placeholder 16">
            <a:extLst>
              <a:ext uri="{FF2B5EF4-FFF2-40B4-BE49-F238E27FC236}">
                <a16:creationId xmlns:a16="http://schemas.microsoft.com/office/drawing/2014/main" id="{5F444E92-BAEB-4761-AEA0-58C10257ACCC}"/>
              </a:ext>
            </a:extLst>
          </p:cNvPr>
          <p:cNvPicPr>
            <a:picLocks noGrp="1" noChangeAspect="1"/>
          </p:cNvPicPr>
          <p:nvPr>
            <p:ph type="pic" sz="quarter" idx="13"/>
          </p:nvPr>
        </p:nvPicPr>
        <p:blipFill rotWithShape="1">
          <a:blip r:embed="rId3"/>
          <a:srcRect l="-11867" t="-13667" r="-12095" b="-2448"/>
          <a:stretch/>
        </p:blipFill>
        <p:spPr>
          <a:xfrm>
            <a:off x="689113" y="1364974"/>
            <a:ext cx="2093843" cy="1961323"/>
          </a:xfrm>
        </p:spPr>
      </p:pic>
      <p:pic>
        <p:nvPicPr>
          <p:cNvPr id="29" name="Picture Placeholder 28">
            <a:extLst>
              <a:ext uri="{FF2B5EF4-FFF2-40B4-BE49-F238E27FC236}">
                <a16:creationId xmlns:a16="http://schemas.microsoft.com/office/drawing/2014/main" id="{51DF63BF-5747-4FF7-A699-58A333069A3C}"/>
              </a:ext>
            </a:extLst>
          </p:cNvPr>
          <p:cNvPicPr>
            <a:picLocks noGrp="1" noChangeAspect="1"/>
          </p:cNvPicPr>
          <p:nvPr>
            <p:ph type="pic" sz="quarter" idx="15"/>
          </p:nvPr>
        </p:nvPicPr>
        <p:blipFill>
          <a:blip r:embed="rId4"/>
          <a:srcRect l="13710" r="13710"/>
          <a:stretch>
            <a:fillRect/>
          </a:stretch>
        </p:blipFill>
        <p:spPr>
          <a:xfrm>
            <a:off x="6565769" y="1595835"/>
            <a:ext cx="2048143" cy="1833165"/>
          </a:xfrm>
        </p:spPr>
      </p:pic>
      <p:pic>
        <p:nvPicPr>
          <p:cNvPr id="31" name="Picture Placeholder 30">
            <a:extLst>
              <a:ext uri="{FF2B5EF4-FFF2-40B4-BE49-F238E27FC236}">
                <a16:creationId xmlns:a16="http://schemas.microsoft.com/office/drawing/2014/main" id="{2D5759DB-6DCF-4E72-93C8-DAA7BECF38D7}"/>
              </a:ext>
            </a:extLst>
          </p:cNvPr>
          <p:cNvPicPr>
            <a:picLocks noGrp="1" noChangeAspect="1"/>
          </p:cNvPicPr>
          <p:nvPr>
            <p:ph type="pic" sz="quarter" idx="17"/>
          </p:nvPr>
        </p:nvPicPr>
        <p:blipFill>
          <a:blip r:embed="rId5"/>
          <a:srcRect t="8647" b="8647"/>
          <a:stretch>
            <a:fillRect/>
          </a:stretch>
        </p:blipFill>
        <p:spPr>
          <a:xfrm>
            <a:off x="9390881" y="4005657"/>
            <a:ext cx="2228849" cy="1899427"/>
          </a:xfrm>
        </p:spPr>
      </p:pic>
      <p:pic>
        <p:nvPicPr>
          <p:cNvPr id="25" name="Picture Placeholder 24">
            <a:extLst>
              <a:ext uri="{FF2B5EF4-FFF2-40B4-BE49-F238E27FC236}">
                <a16:creationId xmlns:a16="http://schemas.microsoft.com/office/drawing/2014/main" id="{FFF8EC6C-C21D-41A2-BA04-70E465810920}"/>
              </a:ext>
            </a:extLst>
          </p:cNvPr>
          <p:cNvPicPr>
            <a:picLocks noGrp="1" noChangeAspect="1"/>
          </p:cNvPicPr>
          <p:nvPr>
            <p:ph type="pic" sz="quarter" idx="14"/>
          </p:nvPr>
        </p:nvPicPr>
        <p:blipFill rotWithShape="1">
          <a:blip r:embed="rId6"/>
          <a:srcRect l="22349" t="9770" r="9697"/>
          <a:stretch/>
        </p:blipFill>
        <p:spPr>
          <a:xfrm>
            <a:off x="3558415" y="4005657"/>
            <a:ext cx="2228850" cy="1899427"/>
          </a:xfrm>
        </p:spPr>
      </p:pic>
      <p:graphicFrame>
        <p:nvGraphicFramePr>
          <p:cNvPr id="41" name="Object 40">
            <a:extLst>
              <a:ext uri="{FF2B5EF4-FFF2-40B4-BE49-F238E27FC236}">
                <a16:creationId xmlns:a16="http://schemas.microsoft.com/office/drawing/2014/main" id="{DB36BB8C-D81B-4C7A-8604-844A8B479A56}"/>
              </a:ext>
            </a:extLst>
          </p:cNvPr>
          <p:cNvGraphicFramePr>
            <a:graphicFrameLocks noChangeAspect="1"/>
          </p:cNvGraphicFramePr>
          <p:nvPr>
            <p:extLst>
              <p:ext uri="{D42A27DB-BD31-4B8C-83A1-F6EECF244321}">
                <p14:modId xmlns:p14="http://schemas.microsoft.com/office/powerpoint/2010/main" val="1599223087"/>
              </p:ext>
            </p:extLst>
          </p:nvPr>
        </p:nvGraphicFramePr>
        <p:xfrm>
          <a:off x="3555882" y="1595834"/>
          <a:ext cx="2236961" cy="1833165"/>
        </p:xfrm>
        <a:graphic>
          <a:graphicData uri="http://schemas.openxmlformats.org/presentationml/2006/ole">
            <mc:AlternateContent xmlns:mc="http://schemas.openxmlformats.org/markup-compatibility/2006">
              <mc:Choice xmlns:v="urn:schemas-microsoft-com:vml" Requires="v">
                <p:oleObj spid="_x0000_s1056" name="Bitmap Image" r:id="rId7" imgW="11487240" imgH="8610480" progId="Paint.Picture">
                  <p:embed/>
                </p:oleObj>
              </mc:Choice>
              <mc:Fallback>
                <p:oleObj name="Bitmap Image" r:id="rId7" imgW="11487240" imgH="8610480" progId="Paint.Picture">
                  <p:embed/>
                  <p:pic>
                    <p:nvPicPr>
                      <p:cNvPr id="0" name=""/>
                      <p:cNvPicPr/>
                      <p:nvPr/>
                    </p:nvPicPr>
                    <p:blipFill>
                      <a:blip r:embed="rId8"/>
                      <a:stretch>
                        <a:fillRect/>
                      </a:stretch>
                    </p:blipFill>
                    <p:spPr>
                      <a:xfrm>
                        <a:off x="3555882" y="1595834"/>
                        <a:ext cx="2236961" cy="1833165"/>
                      </a:xfrm>
                      <a:prstGeom prst="rect">
                        <a:avLst/>
                      </a:prstGeom>
                    </p:spPr>
                  </p:pic>
                </p:oleObj>
              </mc:Fallback>
            </mc:AlternateContent>
          </a:graphicData>
        </a:graphic>
      </p:graphicFrame>
      <p:pic>
        <p:nvPicPr>
          <p:cNvPr id="46" name="Picture 45">
            <a:extLst>
              <a:ext uri="{FF2B5EF4-FFF2-40B4-BE49-F238E27FC236}">
                <a16:creationId xmlns:a16="http://schemas.microsoft.com/office/drawing/2014/main" id="{9967BCB3-92F3-4D95-833A-B76508675D55}"/>
              </a:ext>
            </a:extLst>
          </p:cNvPr>
          <p:cNvPicPr>
            <a:picLocks noChangeAspect="1"/>
          </p:cNvPicPr>
          <p:nvPr/>
        </p:nvPicPr>
        <p:blipFill>
          <a:blip r:embed="rId9"/>
          <a:stretch>
            <a:fillRect/>
          </a:stretch>
        </p:blipFill>
        <p:spPr>
          <a:xfrm>
            <a:off x="9349284" y="1595834"/>
            <a:ext cx="2301851" cy="1833165"/>
          </a:xfrm>
          <a:prstGeom prst="rect">
            <a:avLst/>
          </a:prstGeom>
        </p:spPr>
      </p:pic>
      <p:pic>
        <p:nvPicPr>
          <p:cNvPr id="1028" name="Picture 4" descr="Kia logo HD wallpapers | Pxfuel">
            <a:extLst>
              <a:ext uri="{FF2B5EF4-FFF2-40B4-BE49-F238E27FC236}">
                <a16:creationId xmlns:a16="http://schemas.microsoft.com/office/drawing/2014/main" id="{3A1BE996-74C5-44CA-8A3F-1E0AD7BEF0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113" y="4005657"/>
            <a:ext cx="2093843" cy="18994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8+] Cool Ford Logo Wallpapers - WallpaperSafari">
            <a:extLst>
              <a:ext uri="{FF2B5EF4-FFF2-40B4-BE49-F238E27FC236}">
                <a16:creationId xmlns:a16="http://schemas.microsoft.com/office/drawing/2014/main" id="{430AB3DA-21E9-458B-9EC0-4195FD0F4B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4648" y="4005660"/>
            <a:ext cx="2228850" cy="18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0630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688CD62-452D-4D8F-92A5-85E2A626CC53}"/>
              </a:ext>
            </a:extLst>
          </p:cNvPr>
          <p:cNvPicPr>
            <a:picLocks noGrp="1" noChangeAspect="1"/>
          </p:cNvPicPr>
          <p:nvPr>
            <p:ph type="pic" sz="quarter" idx="10"/>
          </p:nvPr>
        </p:nvPicPr>
        <p:blipFill>
          <a:blip r:embed="rId2"/>
          <a:srcRect t="7570" b="7570"/>
          <a:stretch>
            <a:fillRect/>
          </a:stretch>
        </p:blipFill>
        <p:spPr>
          <a:xfrm>
            <a:off x="0" y="0"/>
            <a:ext cx="12192000" cy="6857999"/>
          </a:xfrm>
        </p:spPr>
      </p:pic>
      <p:sp>
        <p:nvSpPr>
          <p:cNvPr id="3" name="Title 2">
            <a:extLst>
              <a:ext uri="{FF2B5EF4-FFF2-40B4-BE49-F238E27FC236}">
                <a16:creationId xmlns:a16="http://schemas.microsoft.com/office/drawing/2014/main" id="{4E2FC39B-0471-490E-817A-3C33F0B04B88}"/>
              </a:ext>
            </a:extLst>
          </p:cNvPr>
          <p:cNvSpPr>
            <a:spLocks noGrp="1"/>
          </p:cNvSpPr>
          <p:nvPr>
            <p:ph type="ctrTitle"/>
          </p:nvPr>
        </p:nvSpPr>
        <p:spPr>
          <a:xfrm>
            <a:off x="4505739" y="416027"/>
            <a:ext cx="8812696" cy="1247119"/>
          </a:xfrm>
        </p:spPr>
        <p:txBody>
          <a:bodyPr>
            <a:normAutofit fontScale="90000"/>
          </a:bodyPr>
          <a:lstStyle/>
          <a:p>
            <a:r>
              <a:rPr lang="en-US" dirty="0">
                <a:solidFill>
                  <a:schemeClr val="bg1"/>
                </a:solidFill>
              </a:rPr>
              <a:t>Thank you</a:t>
            </a:r>
            <a:endParaRPr lang="en-IN" dirty="0">
              <a:solidFill>
                <a:schemeClr val="bg1"/>
              </a:solidFill>
            </a:endParaRPr>
          </a:p>
        </p:txBody>
      </p:sp>
    </p:spTree>
    <p:extLst>
      <p:ext uri="{BB962C8B-B14F-4D97-AF65-F5344CB8AC3E}">
        <p14:creationId xmlns:p14="http://schemas.microsoft.com/office/powerpoint/2010/main" val="243469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240214"/>
            <a:ext cx="5272764" cy="986356"/>
          </a:xfrm>
        </p:spPr>
        <p:txBody>
          <a:bodyPr/>
          <a:lstStyle/>
          <a:p>
            <a:r>
              <a:rPr lang="en-US" sz="6000" dirty="0"/>
              <a:t>What is ADAS</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796414"/>
            <a:ext cx="5272764" cy="4644142"/>
          </a:xfrm>
        </p:spPr>
        <p:txBody>
          <a:bodyPr>
            <a:normAutofit/>
          </a:bodyPr>
          <a:lstStyle/>
          <a:p>
            <a:pPr>
              <a:buFont typeface="Wingdings" panose="05000000000000000000" pitchFamily="2" charset="2"/>
              <a:buChar char="§"/>
            </a:pPr>
            <a:r>
              <a:rPr lang="en-US" sz="2400" dirty="0"/>
              <a:t>ADAS, or Advanced Driver Assistance Systems</a:t>
            </a:r>
          </a:p>
          <a:p>
            <a:pPr>
              <a:buFont typeface="Wingdings" panose="05000000000000000000" pitchFamily="2" charset="2"/>
              <a:buChar char="§"/>
            </a:pPr>
            <a:r>
              <a:rPr lang="en-US" sz="2400" dirty="0"/>
              <a:t>These are technologies designed to enhance vehicle safety and improve the driving experience by providing assistance and automation in various driving tasks. </a:t>
            </a:r>
          </a:p>
          <a:p>
            <a:pPr>
              <a:buFont typeface="Wingdings" panose="05000000000000000000" pitchFamily="2" charset="2"/>
              <a:buChar char="§"/>
            </a:pPr>
            <a:r>
              <a:rPr lang="en-US" sz="2400" dirty="0"/>
              <a:t>These systems use </a:t>
            </a:r>
            <a:r>
              <a:rPr lang="en-US" sz="2400" b="1" dirty="0"/>
              <a:t>sensors</a:t>
            </a:r>
            <a:r>
              <a:rPr lang="en-US" sz="2400" dirty="0"/>
              <a:t>, </a:t>
            </a:r>
            <a:r>
              <a:rPr lang="en-US" sz="2400" b="1" dirty="0"/>
              <a:t>cameras</a:t>
            </a:r>
            <a:r>
              <a:rPr lang="en-US" sz="2400" dirty="0"/>
              <a:t>, </a:t>
            </a:r>
            <a:r>
              <a:rPr lang="en-US" sz="2400" b="1" dirty="0"/>
              <a:t>radar</a:t>
            </a:r>
            <a:r>
              <a:rPr lang="en-US" sz="2400" dirty="0"/>
              <a:t>, and other technologies to monitor the vehicle's surroundings and assist the driver.</a:t>
            </a:r>
          </a:p>
        </p:txBody>
      </p:sp>
      <p:pic>
        <p:nvPicPr>
          <p:cNvPr id="25" name="Picture Placeholder 24">
            <a:extLst>
              <a:ext uri="{FF2B5EF4-FFF2-40B4-BE49-F238E27FC236}">
                <a16:creationId xmlns:a16="http://schemas.microsoft.com/office/drawing/2014/main" id="{98B2DA46-D18C-46D1-9856-B7A1B295A9B3}"/>
              </a:ext>
            </a:extLst>
          </p:cNvPr>
          <p:cNvPicPr>
            <a:picLocks noGrp="1" noChangeAspect="1"/>
          </p:cNvPicPr>
          <p:nvPr>
            <p:ph type="pic" sz="quarter" idx="13"/>
          </p:nvPr>
        </p:nvPicPr>
        <p:blipFill>
          <a:blip r:embed="rId2"/>
          <a:srcRect l="15628" r="15628"/>
          <a:stretch>
            <a:fillRect/>
          </a:stretch>
        </p:blipFill>
        <p:spPr/>
      </p:pic>
    </p:spTree>
    <p:extLst>
      <p:ext uri="{BB962C8B-B14F-4D97-AF65-F5344CB8AC3E}">
        <p14:creationId xmlns:p14="http://schemas.microsoft.com/office/powerpoint/2010/main" val="1300311978"/>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60C99C-4D9A-4DAB-AA53-E488AEBCAE16}">
  <ds:schemaRef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E1B6A5B5-1BEC-4EEA-9356-9BFD758ACB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2689</Words>
  <Application>Microsoft Office PowerPoint</Application>
  <PresentationFormat>Widescreen</PresentationFormat>
  <Paragraphs>344</Paragraphs>
  <Slides>84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0" baseType="lpstr">
      <vt:lpstr>Arial</vt:lpstr>
      <vt:lpstr>Calibri</vt:lpstr>
      <vt:lpstr>Calibri Light</vt:lpstr>
      <vt:lpstr>Wingdings</vt:lpstr>
      <vt:lpstr>Office Theme</vt:lpstr>
      <vt:lpstr>Bitmap Image</vt:lpstr>
      <vt:lpstr> Advanced Driver Assistance System     (ADAS)</vt:lpstr>
      <vt:lpstr>Table of Contents</vt:lpstr>
      <vt:lpstr>Table of Contents</vt:lpstr>
      <vt:lpstr>Table of Contents</vt:lpstr>
      <vt:lpstr>Table of Contents</vt:lpstr>
      <vt:lpstr>Table of Contents</vt:lpstr>
      <vt:lpstr>Introduction to ADAS</vt:lpstr>
      <vt:lpstr>History of ADAS</vt:lpstr>
      <vt:lpstr>What is ADAS</vt:lpstr>
      <vt:lpstr>Importance of ADAS </vt:lpstr>
      <vt:lpstr>Evolution and Development</vt:lpstr>
      <vt:lpstr>PowerPoint Presentation</vt:lpstr>
      <vt:lpstr>Slide 27</vt:lpstr>
      <vt:lpstr>Future Prospects</vt:lpstr>
      <vt:lpstr>Features and Functionalities</vt:lpstr>
      <vt:lpstr>PowerPoint Presentation</vt:lpstr>
      <vt:lpstr>System that automatically turns the headlight beam to the right or left dependent on the vehicle’s direction.</vt:lpstr>
      <vt:lpstr>Detects oncoming traffic and vehicles in front, automatically adjusting the headlamp beam high and low.  </vt:lpstr>
      <vt:lpstr>PowerPoint Presentation</vt:lpstr>
      <vt:lpstr>PowerPoint Presentation</vt:lpstr>
      <vt:lpstr>Cruise control system automatically adapts speed to maintain a safe distance from vehicles in front.  </vt:lpstr>
      <vt:lpstr>BSD – Blind Spot Detection</vt:lpstr>
      <vt:lpstr>FCAS – Front Collision Avoidance System </vt:lpstr>
      <vt:lpstr>PowerPoint Presentation</vt:lpstr>
      <vt:lpstr>A system that adjusts speed by applying the brake or shifting to lower gears while driving down a hill.  </vt:lpstr>
      <vt:lpstr>HUD – Head Up Display </vt:lpstr>
      <vt:lpstr>PowerPoint Presentation</vt:lpstr>
      <vt:lpstr>PowerPoint Presentation</vt:lpstr>
      <vt:lpstr>APS – Automatic Parking System / PA - Parking Assistance/     IPAS - Intelligent Assist System  </vt:lpstr>
      <vt:lpstr>EDA – Emergency Driver Assistant </vt:lpstr>
      <vt:lpstr>ISA – Intelligent Speed Adaptation</vt:lpstr>
      <vt:lpstr>Some more AI Assisted Technology </vt:lpstr>
      <vt:lpstr>PowerPoint Presentation</vt:lpstr>
      <vt:lpstr>NVA - Night View Assist </vt:lpstr>
      <vt:lpstr>DDW – Drowsy Driver Warning / DFW – Driver Fatigue Warning  </vt:lpstr>
      <vt:lpstr>PowerPoint Presentation</vt:lpstr>
      <vt:lpstr>LKA - Lane Keeping Assist</vt:lpstr>
      <vt:lpstr>PowerPoint Presentation</vt:lpstr>
      <vt:lpstr>PowerPoint Presentation</vt:lpstr>
      <vt:lpstr>PowerPoint Presentation</vt:lpstr>
      <vt:lpstr>AEB –Autonomous Emergency Braking </vt:lpstr>
      <vt:lpstr> PAEB – Pedestrian Automatic         Emergency Braking  </vt:lpstr>
      <vt:lpstr>Working Principles</vt:lpstr>
      <vt:lpstr>Sensors</vt:lpstr>
      <vt:lpstr>PowerPoint Presentation</vt:lpstr>
      <vt:lpstr>Monocular Cameras</vt:lpstr>
      <vt:lpstr>Stereo Cameras</vt:lpstr>
      <vt:lpstr>Multipurpose Cameras(BOSCH)</vt:lpstr>
      <vt:lpstr>Working of Camera system</vt:lpstr>
      <vt:lpstr>PowerPoint Presentation</vt:lpstr>
      <vt:lpstr>PowerPoint Presentation</vt:lpstr>
      <vt:lpstr>PowerPoint Presentation</vt:lpstr>
      <vt:lpstr>RADAR sensor</vt:lpstr>
      <vt:lpstr>RADAR Techniques</vt:lpstr>
      <vt:lpstr>PowerPoint Presentation</vt:lpstr>
      <vt:lpstr>Global Navigation Satellite Systems and Inertial Measurement Units</vt:lpstr>
      <vt:lpstr>     Data Processing</vt:lpstr>
      <vt:lpstr>Sensor Data Collection</vt:lpstr>
      <vt:lpstr>Data Preprocessing</vt:lpstr>
      <vt:lpstr>Sensor Fusion</vt:lpstr>
      <vt:lpstr>Sensor Fusion </vt:lpstr>
      <vt:lpstr>Low Level Fusion</vt:lpstr>
      <vt:lpstr>Mid Level Fusion</vt:lpstr>
      <vt:lpstr>High Level Fusion</vt:lpstr>
      <vt:lpstr>Object Detecting and Tracking</vt:lpstr>
      <vt:lpstr>Data Analysis</vt:lpstr>
      <vt:lpstr>Decision Making</vt:lpstr>
      <vt:lpstr>Decision Making process </vt:lpstr>
      <vt:lpstr>PowerPoint Presentation</vt:lpstr>
      <vt:lpstr>Actuators</vt:lpstr>
      <vt:lpstr>Steering System</vt:lpstr>
      <vt:lpstr>Brake System</vt:lpstr>
      <vt:lpstr>More Actuator system</vt:lpstr>
      <vt:lpstr>ADAS Architecture</vt:lpstr>
      <vt:lpstr>PowerPoint Presentation</vt:lpstr>
      <vt:lpstr>ADAS Architecture</vt:lpstr>
      <vt:lpstr>Sensor Layer Architecture</vt:lpstr>
      <vt:lpstr>Levels of ADAS</vt:lpstr>
      <vt:lpstr>PowerPoint Presentation</vt:lpstr>
      <vt:lpstr>Levels of ADAS Explanation</vt:lpstr>
      <vt:lpstr>Levels of ADAS Explanation</vt:lpstr>
      <vt:lpstr>Challenges and Concerns</vt:lpstr>
      <vt:lpstr>Key players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2023-09-09T03:05:17Z</dcterms:created>
  <dcterms:modified xsi:type="dcterms:W3CDTF">2023-09-13T08:54:30Z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